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47"/>
  </p:notesMasterIdLst>
  <p:handoutMasterIdLst>
    <p:handoutMasterId r:id="rId48"/>
  </p:handoutMasterIdLst>
  <p:sldIdLst>
    <p:sldId id="828" r:id="rId2"/>
    <p:sldId id="829" r:id="rId3"/>
    <p:sldId id="830" r:id="rId4"/>
    <p:sldId id="831" r:id="rId5"/>
    <p:sldId id="832" r:id="rId6"/>
    <p:sldId id="855" r:id="rId7"/>
    <p:sldId id="834" r:id="rId8"/>
    <p:sldId id="835" r:id="rId9"/>
    <p:sldId id="836" r:id="rId10"/>
    <p:sldId id="837" r:id="rId11"/>
    <p:sldId id="838" r:id="rId12"/>
    <p:sldId id="839" r:id="rId13"/>
    <p:sldId id="840" r:id="rId14"/>
    <p:sldId id="841" r:id="rId15"/>
    <p:sldId id="842" r:id="rId16"/>
    <p:sldId id="843" r:id="rId17"/>
    <p:sldId id="844" r:id="rId18"/>
    <p:sldId id="795" r:id="rId19"/>
    <p:sldId id="809" r:id="rId20"/>
    <p:sldId id="798" r:id="rId21"/>
    <p:sldId id="810" r:id="rId22"/>
    <p:sldId id="816" r:id="rId23"/>
    <p:sldId id="818" r:id="rId24"/>
    <p:sldId id="690" r:id="rId25"/>
    <p:sldId id="693" r:id="rId26"/>
    <p:sldId id="694" r:id="rId27"/>
    <p:sldId id="786" r:id="rId28"/>
    <p:sldId id="827" r:id="rId29"/>
    <p:sldId id="826" r:id="rId30"/>
    <p:sldId id="823" r:id="rId31"/>
    <p:sldId id="791" r:id="rId32"/>
    <p:sldId id="853" r:id="rId33"/>
    <p:sldId id="854" r:id="rId34"/>
    <p:sldId id="698" r:id="rId35"/>
    <p:sldId id="581" r:id="rId36"/>
    <p:sldId id="857" r:id="rId37"/>
    <p:sldId id="825" r:id="rId38"/>
    <p:sldId id="803" r:id="rId39"/>
    <p:sldId id="847" r:id="rId40"/>
    <p:sldId id="846" r:id="rId41"/>
    <p:sldId id="845" r:id="rId42"/>
    <p:sldId id="848" r:id="rId43"/>
    <p:sldId id="849" r:id="rId44"/>
    <p:sldId id="850" r:id="rId45"/>
    <p:sldId id="856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BB00"/>
    <a:srgbClr val="008000"/>
    <a:srgbClr val="FF8F7D"/>
    <a:srgbClr val="81FF58"/>
    <a:srgbClr val="D5BCFF"/>
    <a:srgbClr val="00FFF6"/>
    <a:srgbClr val="FFF100"/>
    <a:srgbClr val="FF6E1F"/>
    <a:srgbClr val="E8E8E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8" autoAdjust="0"/>
    <p:restoredTop sz="97054" autoAdjust="0"/>
  </p:normalViewPr>
  <p:slideViewPr>
    <p:cSldViewPr snapToGrid="0">
      <p:cViewPr>
        <p:scale>
          <a:sx n="93" d="100"/>
          <a:sy n="93" d="100"/>
        </p:scale>
        <p:origin x="-1114" y="21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385D009-7891-9A4B-87E7-EEFA48536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90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165861-0AD8-1543-976B-77355B548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704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65EF38-9A06-984C-80D0-89FAEC973008}" type="slidenum">
              <a:rPr lang="en-US"/>
              <a:pPr/>
              <a:t>1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r>
              <a:rPr lang="en-US" smtClean="0">
                <a:latin typeface="Arial" pitchFamily="34" charset="0"/>
              </a:rPr>
              <a:t>Structure from motion solves the following problem:</a:t>
            </a:r>
          </a:p>
          <a:p>
            <a:pPr hangingPunct="1"/>
            <a:endParaRPr lang="en-US" smtClean="0">
              <a:latin typeface="Arial" pitchFamily="34" charset="0"/>
            </a:endParaRPr>
          </a:p>
          <a:p>
            <a:pPr hangingPunct="1"/>
            <a:r>
              <a:rPr lang="en-US" smtClean="0">
                <a:latin typeface="Arial" pitchFamily="34" charset="0"/>
              </a:rPr>
              <a:t>Given a set of images of a static scene with 2D points in correspondence, shown here as color-coded points, find…</a:t>
            </a:r>
          </a:p>
          <a:p>
            <a:pPr hangingPunct="1"/>
            <a:endParaRPr lang="en-US" smtClean="0">
              <a:latin typeface="Arial" pitchFamily="34" charset="0"/>
            </a:endParaRPr>
          </a:p>
          <a:p>
            <a:pPr hangingPunct="1"/>
            <a:r>
              <a:rPr lang="en-US" smtClean="0">
                <a:latin typeface="Arial" pitchFamily="34" charset="0"/>
              </a:rPr>
              <a:t>a set of 3D points P and </a:t>
            </a:r>
          </a:p>
          <a:p>
            <a:pPr hangingPunct="1"/>
            <a:r>
              <a:rPr lang="en-US" smtClean="0">
                <a:latin typeface="Arial" pitchFamily="34" charset="0"/>
              </a:rPr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pPr hangingPunct="1"/>
            <a:r>
              <a:rPr lang="en-US" smtClean="0">
                <a:latin typeface="Arial" pitchFamily="34" charset="0"/>
              </a:rPr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Tie to normal</a:t>
            </a:r>
            <a:r>
              <a:rPr lang="en-US" baseline="0" dirty="0" smtClean="0"/>
              <a:t> MRFs.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165861-0AD8-1543-976B-77355B54884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165861-0AD8-1543-976B-77355B54884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165861-0AD8-1543-976B-77355B54884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165861-0AD8-1543-976B-77355B54884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165861-0AD8-1543-976B-77355B54884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767124-1D5F-D643-A37D-AAD5DDA9B0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64BCB8-91CE-9540-BDB8-AF827DC641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318892-DBE8-9247-91EE-B8B6028DD2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ACC0EB-92F5-6749-BF29-F5982ED258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07A06-E5FE-2A4D-AF37-D4237F0C42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74A28-521B-9C4D-BF2B-B69CC3F042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EE3DE6-0088-6745-A1E2-64C93C13EA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BC6BF-01C0-4844-953E-A70D29D122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0955E8-597D-D640-83C2-BA193C44F8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FF0136-1ECB-1642-AD3B-E0E58BCA66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9F078D-19CD-9649-9C31-ECDF33B5D1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E3FA2C0-30C4-DF46-A92A-042072B157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dave\projects\cvpr2011\talk\ArtsQuad.mp4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dave\projects\cvpr2011\talk\rome1_20fps.mp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vision.soic.indiana.edu/disco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localhost\Users\dave\projects\cvpr2011\talk\dub_iba_15fps.wm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3" y="666215"/>
            <a:ext cx="88011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effectLst/>
              </a:rPr>
              <a:t>Discrete-Continuous Optimization for </a:t>
            </a:r>
            <a:br>
              <a:rPr lang="en-US" sz="4000" b="1" dirty="0" smtClean="0">
                <a:effectLst/>
              </a:rPr>
            </a:br>
            <a:r>
              <a:rPr lang="en-US" sz="4000" b="1" dirty="0" smtClean="0">
                <a:effectLst/>
              </a:rPr>
              <a:t>Large-scale Structure from Motion</a:t>
            </a:r>
            <a:endParaRPr lang="en-US" sz="4000" b="1" dirty="0">
              <a:effectLst/>
              <a:latin typeface="Calibri"/>
              <a:cs typeface="Calibri"/>
            </a:endParaRP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05570" y="2375949"/>
            <a:ext cx="6199187" cy="1193800"/>
          </a:xfrm>
          <a:effectLst/>
        </p:spPr>
        <p:txBody>
          <a:bodyPr/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Calibri"/>
                <a:cs typeface="Calibri"/>
              </a:rPr>
              <a:t>David </a:t>
            </a:r>
            <a:r>
              <a:rPr lang="en-US" sz="2000" b="1" dirty="0" smtClean="0">
                <a:solidFill>
                  <a:schemeClr val="tx1"/>
                </a:solidFill>
                <a:latin typeface="Calibri"/>
                <a:cs typeface="Calibri"/>
              </a:rPr>
              <a:t>Crandall</a:t>
            </a:r>
            <a:endParaRPr lang="en-US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Calibri"/>
                <a:cs typeface="Calibri"/>
              </a:rPr>
              <a:t>School of Informatics and Computing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Calibri"/>
                <a:cs typeface="Calibri"/>
              </a:rPr>
              <a:t>Indiana University</a:t>
            </a: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3956" name="Rectangle 4"/>
          <p:cNvSpPr>
            <a:spLocks noChangeArrowheads="1"/>
          </p:cNvSpPr>
          <p:nvPr/>
        </p:nvSpPr>
        <p:spPr bwMode="auto">
          <a:xfrm>
            <a:off x="1345132" y="5379499"/>
            <a:ext cx="64008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rgbClr val="0000FF"/>
              </a:buClr>
              <a:buFont typeface="Times" charset="0"/>
              <a:buNone/>
            </a:pPr>
            <a:endParaRPr lang="en-US">
              <a:latin typeface="Arial" charset="0"/>
              <a:ea typeface="Osaka" charset="-128"/>
              <a:cs typeface="Osaka" charset="-128"/>
            </a:endParaRPr>
          </a:p>
        </p:txBody>
      </p:sp>
      <p:sp>
        <p:nvSpPr>
          <p:cNvPr id="253957" name="Rectangle 5"/>
          <p:cNvSpPr>
            <a:spLocks noChangeArrowheads="1"/>
          </p:cNvSpPr>
          <p:nvPr/>
        </p:nvSpPr>
        <p:spPr bwMode="auto">
          <a:xfrm>
            <a:off x="3564457" y="2826799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2830" y="2411748"/>
            <a:ext cx="777970" cy="100047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305570" y="3747549"/>
            <a:ext cx="6199187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Times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/>
                <a:ea typeface="+mn-ea"/>
                <a:cs typeface="Calibri"/>
              </a:rPr>
              <a:t>Andrew Owens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Times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/>
                <a:ea typeface="+mn-ea"/>
                <a:cs typeface="Calibri"/>
              </a:rPr>
              <a:t>CSAIL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Times" charset="0"/>
              <a:buNone/>
              <a:tabLst/>
              <a:defRPr/>
            </a:pPr>
            <a:r>
              <a:rPr lang="en-US" sz="1800" kern="0" dirty="0" smtClean="0">
                <a:latin typeface="Calibri"/>
                <a:cs typeface="Calibri"/>
              </a:rPr>
              <a:t>MIT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Times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Helvetica Neue"/>
              <a:ea typeface="+mn-ea"/>
              <a:cs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Times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Helvetica Neue"/>
              <a:ea typeface="+mn-ea"/>
              <a:cs typeface="Helvetica Neue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Times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Helvetica Neue"/>
              <a:ea typeface="+mn-ea"/>
              <a:cs typeface="Helvetica Neue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Times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305570" y="5144549"/>
            <a:ext cx="6199187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Times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/>
                <a:ea typeface="+mn-ea"/>
                <a:cs typeface="Calibri"/>
              </a:rPr>
              <a:t>Noah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0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/>
                <a:ea typeface="+mn-ea"/>
                <a:cs typeface="Calibri"/>
              </a:rPr>
              <a:t>Snavely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0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/>
                <a:ea typeface="+mn-ea"/>
                <a:cs typeface="Calibri"/>
              </a:rPr>
              <a:t>Dan </a:t>
            </a:r>
            <a:r>
              <a:rPr kumimoji="0" lang="en-US" sz="20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/>
                <a:ea typeface="+mn-ea"/>
                <a:cs typeface="Calibri"/>
              </a:rPr>
              <a:t>Huttenlocher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Times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/>
                <a:ea typeface="+mn-ea"/>
                <a:cs typeface="Calibri"/>
              </a:rPr>
              <a:t>Department of Computer Science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Times" charset="0"/>
              <a:buNone/>
              <a:tabLst/>
              <a:defRPr/>
            </a:pPr>
            <a:r>
              <a:rPr lang="en-US" sz="1800" kern="0" dirty="0" smtClean="0">
                <a:latin typeface="Calibri"/>
                <a:cs typeface="Calibri"/>
              </a:rPr>
              <a:t>Cornell University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Times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Helvetica Neue"/>
              <a:ea typeface="+mn-ea"/>
              <a:cs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Times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Helvetica Neue"/>
              <a:ea typeface="+mn-ea"/>
              <a:cs typeface="Helvetica Neue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Times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Helvetica Neue"/>
              <a:ea typeface="+mn-ea"/>
              <a:cs typeface="Helvetica Neue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 typeface="Times" charset="0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pic>
        <p:nvPicPr>
          <p:cNvPr id="12" name="Picture 6" descr="Insigni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951" y="5217593"/>
            <a:ext cx="939730" cy="93973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6461" y="3973180"/>
            <a:ext cx="1110708" cy="65672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900"/>
            <a:ext cx="8229600" cy="914400"/>
          </a:xfrm>
        </p:spPr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700"/>
            <a:ext cx="8369300" cy="4724400"/>
          </a:xfrm>
        </p:spPr>
        <p:txBody>
          <a:bodyPr/>
          <a:lstStyle/>
          <a:p>
            <a:r>
              <a:rPr lang="en-US" dirty="0" smtClean="0"/>
              <a:t>View SfM as inference over a Markov Random Field, solving for all camera poses at once</a:t>
            </a:r>
          </a:p>
          <a:p>
            <a:pPr lvl="1"/>
            <a:endParaRPr lang="en-US" dirty="0" smtClean="0"/>
          </a:p>
        </p:txBody>
      </p:sp>
      <p:grpSp>
        <p:nvGrpSpPr>
          <p:cNvPr id="4" name="Group 66"/>
          <p:cNvGrpSpPr/>
          <p:nvPr/>
        </p:nvGrpSpPr>
        <p:grpSpPr>
          <a:xfrm>
            <a:off x="307849" y="2986024"/>
            <a:ext cx="3657599" cy="2705100"/>
            <a:chOff x="2184400" y="3365501"/>
            <a:chExt cx="4673601" cy="3248024"/>
          </a:xfrm>
        </p:grpSpPr>
        <p:grpSp>
          <p:nvGrpSpPr>
            <p:cNvPr id="5" name="Group 65"/>
            <p:cNvGrpSpPr/>
            <p:nvPr/>
          </p:nvGrpSpPr>
          <p:grpSpPr>
            <a:xfrm>
              <a:off x="2436590" y="3570326"/>
              <a:ext cx="4218210" cy="2932074"/>
              <a:chOff x="2106390" y="3468726"/>
              <a:chExt cx="4635568" cy="3133958"/>
            </a:xfrm>
          </p:grpSpPr>
          <p:sp>
            <p:nvSpPr>
              <p:cNvPr id="38" name="Line 17"/>
              <p:cNvSpPr>
                <a:spLocks noChangeShapeType="1"/>
              </p:cNvSpPr>
              <p:nvPr/>
            </p:nvSpPr>
            <p:spPr bwMode="auto">
              <a:xfrm flipV="1">
                <a:off x="2150538" y="5013635"/>
                <a:ext cx="882966" cy="485543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30"/>
              <p:cNvSpPr>
                <a:spLocks noChangeShapeType="1"/>
              </p:cNvSpPr>
              <p:nvPr/>
            </p:nvSpPr>
            <p:spPr bwMode="auto">
              <a:xfrm flipH="1">
                <a:off x="5814845" y="6514403"/>
                <a:ext cx="662224" cy="8828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4"/>
              <p:cNvSpPr>
                <a:spLocks noChangeShapeType="1"/>
              </p:cNvSpPr>
              <p:nvPr/>
            </p:nvSpPr>
            <p:spPr bwMode="auto">
              <a:xfrm flipH="1" flipV="1">
                <a:off x="3121800" y="4925354"/>
                <a:ext cx="838817" cy="441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874"/>
              <p:cNvSpPr>
                <a:spLocks noChangeShapeType="1"/>
              </p:cNvSpPr>
              <p:nvPr/>
            </p:nvSpPr>
            <p:spPr bwMode="auto">
              <a:xfrm>
                <a:off x="2856910" y="3468726"/>
                <a:ext cx="220741" cy="1544909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Line 875"/>
              <p:cNvSpPr>
                <a:spLocks noChangeShapeType="1"/>
              </p:cNvSpPr>
              <p:nvPr/>
            </p:nvSpPr>
            <p:spPr bwMode="auto">
              <a:xfrm flipH="1">
                <a:off x="3077652" y="4219110"/>
                <a:ext cx="44148" cy="79452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Line 877"/>
              <p:cNvSpPr>
                <a:spLocks noChangeShapeType="1"/>
              </p:cNvSpPr>
              <p:nvPr/>
            </p:nvSpPr>
            <p:spPr bwMode="auto">
              <a:xfrm flipH="1">
                <a:off x="2106390" y="5587458"/>
                <a:ext cx="88297" cy="838665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Line 881"/>
              <p:cNvSpPr>
                <a:spLocks noChangeShapeType="1"/>
              </p:cNvSpPr>
              <p:nvPr/>
            </p:nvSpPr>
            <p:spPr bwMode="auto">
              <a:xfrm flipV="1">
                <a:off x="2856910" y="5764019"/>
                <a:ext cx="838817" cy="75038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882"/>
              <p:cNvSpPr>
                <a:spLocks noChangeShapeType="1"/>
              </p:cNvSpPr>
              <p:nvPr/>
            </p:nvSpPr>
            <p:spPr bwMode="auto">
              <a:xfrm flipV="1">
                <a:off x="2901059" y="4969495"/>
                <a:ext cx="176593" cy="1544909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883"/>
              <p:cNvSpPr>
                <a:spLocks noChangeShapeType="1"/>
              </p:cNvSpPr>
              <p:nvPr/>
            </p:nvSpPr>
            <p:spPr bwMode="auto">
              <a:xfrm flipH="1">
                <a:off x="2371279" y="3601147"/>
                <a:ext cx="1633486" cy="1191787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884"/>
              <p:cNvSpPr>
                <a:spLocks noChangeShapeType="1"/>
              </p:cNvSpPr>
              <p:nvPr/>
            </p:nvSpPr>
            <p:spPr bwMode="auto">
              <a:xfrm>
                <a:off x="3695728" y="5764019"/>
                <a:ext cx="485631" cy="79452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888"/>
              <p:cNvSpPr>
                <a:spLocks noChangeShapeType="1"/>
              </p:cNvSpPr>
              <p:nvPr/>
            </p:nvSpPr>
            <p:spPr bwMode="auto">
              <a:xfrm flipV="1">
                <a:off x="4269655" y="5896440"/>
                <a:ext cx="618076" cy="66210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Line 889"/>
              <p:cNvSpPr>
                <a:spLocks noChangeShapeType="1"/>
              </p:cNvSpPr>
              <p:nvPr/>
            </p:nvSpPr>
            <p:spPr bwMode="auto">
              <a:xfrm>
                <a:off x="5505807" y="3645287"/>
                <a:ext cx="264890" cy="79452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Line 890"/>
              <p:cNvSpPr>
                <a:spLocks noChangeShapeType="1"/>
              </p:cNvSpPr>
              <p:nvPr/>
            </p:nvSpPr>
            <p:spPr bwMode="auto">
              <a:xfrm flipH="1">
                <a:off x="5814845" y="3777708"/>
                <a:ext cx="264890" cy="66210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891"/>
              <p:cNvSpPr>
                <a:spLocks noChangeShapeType="1"/>
              </p:cNvSpPr>
              <p:nvPr/>
            </p:nvSpPr>
            <p:spPr bwMode="auto">
              <a:xfrm flipH="1">
                <a:off x="6388772" y="4086690"/>
                <a:ext cx="353186" cy="838665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Line 892"/>
              <p:cNvSpPr>
                <a:spLocks noChangeShapeType="1"/>
              </p:cNvSpPr>
              <p:nvPr/>
            </p:nvSpPr>
            <p:spPr bwMode="auto">
              <a:xfrm flipH="1">
                <a:off x="5505807" y="4042549"/>
                <a:ext cx="1192003" cy="882805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Line 894"/>
              <p:cNvSpPr>
                <a:spLocks noChangeShapeType="1"/>
              </p:cNvSpPr>
              <p:nvPr/>
            </p:nvSpPr>
            <p:spPr bwMode="auto">
              <a:xfrm flipH="1">
                <a:off x="5814845" y="5057775"/>
                <a:ext cx="529779" cy="529683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Line 896"/>
              <p:cNvSpPr>
                <a:spLocks noChangeShapeType="1"/>
              </p:cNvSpPr>
              <p:nvPr/>
            </p:nvSpPr>
            <p:spPr bwMode="auto">
              <a:xfrm flipV="1">
                <a:off x="4931879" y="4925354"/>
                <a:ext cx="618076" cy="838665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897"/>
              <p:cNvSpPr>
                <a:spLocks noChangeShapeType="1"/>
              </p:cNvSpPr>
              <p:nvPr/>
            </p:nvSpPr>
            <p:spPr bwMode="auto">
              <a:xfrm flipH="1" flipV="1">
                <a:off x="4931879" y="5719879"/>
                <a:ext cx="132445" cy="75038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Line 898"/>
              <p:cNvSpPr>
                <a:spLocks noChangeShapeType="1"/>
              </p:cNvSpPr>
              <p:nvPr/>
            </p:nvSpPr>
            <p:spPr bwMode="auto">
              <a:xfrm flipH="1" flipV="1">
                <a:off x="3960617" y="4969495"/>
                <a:ext cx="1015410" cy="1633189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Line 900"/>
              <p:cNvSpPr>
                <a:spLocks noChangeShapeType="1"/>
              </p:cNvSpPr>
              <p:nvPr/>
            </p:nvSpPr>
            <p:spPr bwMode="auto">
              <a:xfrm flipH="1" flipV="1">
                <a:off x="4755286" y="3733568"/>
                <a:ext cx="971262" cy="2251152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Line 901"/>
              <p:cNvSpPr>
                <a:spLocks noChangeShapeType="1"/>
              </p:cNvSpPr>
              <p:nvPr/>
            </p:nvSpPr>
            <p:spPr bwMode="auto">
              <a:xfrm flipH="1" flipV="1">
                <a:off x="5549955" y="4925354"/>
                <a:ext cx="882966" cy="79452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903"/>
              <p:cNvSpPr>
                <a:spLocks noChangeShapeType="1"/>
              </p:cNvSpPr>
              <p:nvPr/>
            </p:nvSpPr>
            <p:spPr bwMode="auto">
              <a:xfrm flipH="1" flipV="1">
                <a:off x="5770697" y="5455037"/>
                <a:ext cx="706372" cy="1015226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Line 905"/>
              <p:cNvSpPr>
                <a:spLocks noChangeShapeType="1"/>
              </p:cNvSpPr>
              <p:nvPr/>
            </p:nvSpPr>
            <p:spPr bwMode="auto">
              <a:xfrm flipV="1">
                <a:off x="2150538" y="4439812"/>
                <a:ext cx="3620159" cy="1942171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Line 906"/>
              <p:cNvSpPr>
                <a:spLocks noChangeShapeType="1"/>
              </p:cNvSpPr>
              <p:nvPr/>
            </p:nvSpPr>
            <p:spPr bwMode="auto">
              <a:xfrm flipV="1">
                <a:off x="3916469" y="3777708"/>
                <a:ext cx="706372" cy="397262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Line 907"/>
              <p:cNvSpPr>
                <a:spLocks noChangeShapeType="1"/>
              </p:cNvSpPr>
              <p:nvPr/>
            </p:nvSpPr>
            <p:spPr bwMode="auto">
              <a:xfrm>
                <a:off x="3916469" y="4219110"/>
                <a:ext cx="1810079" cy="176561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908"/>
              <p:cNvSpPr>
                <a:spLocks noChangeShapeType="1"/>
              </p:cNvSpPr>
              <p:nvPr/>
            </p:nvSpPr>
            <p:spPr bwMode="auto">
              <a:xfrm flipH="1" flipV="1">
                <a:off x="2901059" y="3468726"/>
                <a:ext cx="3576010" cy="2251152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910"/>
              <p:cNvSpPr>
                <a:spLocks noChangeShapeType="1"/>
              </p:cNvSpPr>
              <p:nvPr/>
            </p:nvSpPr>
            <p:spPr bwMode="auto">
              <a:xfrm>
                <a:off x="4799435" y="4395671"/>
                <a:ext cx="1015410" cy="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911"/>
              <p:cNvSpPr>
                <a:spLocks noChangeShapeType="1"/>
              </p:cNvSpPr>
              <p:nvPr/>
            </p:nvSpPr>
            <p:spPr bwMode="auto">
              <a:xfrm flipH="1">
                <a:off x="2945207" y="4351531"/>
                <a:ext cx="1810079" cy="1544909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6" name="Group 4"/>
            <p:cNvGrpSpPr>
              <a:grpSpLocks/>
            </p:cNvGrpSpPr>
            <p:nvPr/>
          </p:nvGrpSpPr>
          <p:grpSpPr bwMode="auto">
            <a:xfrm>
              <a:off x="2184400" y="3365501"/>
              <a:ext cx="4673601" cy="3248024"/>
              <a:chOff x="96" y="144"/>
              <a:chExt cx="5556" cy="3936"/>
            </a:xfrm>
          </p:grpSpPr>
          <p:pic>
            <p:nvPicPr>
              <p:cNvPr id="6" name="Picture 5" descr="nuco_64632026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864" y="3456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7" name="Picture 6" descr="phaif_1248441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984" y="2928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8" name="Picture 7" descr="tjeerd_281007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96" y="3312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9" name="Picture 8" descr="vgasull_23497540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60" y="2784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10" name="Picture 9" descr="vgasull_2513809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976" y="480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11" name="Picture 10" descr="12537899@N00_61998638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44" y="2448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12" name="Picture 11" descr="19654387@N00_12628944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800" y="1680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23748404@N00_69033187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4848" y="3552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14" name="Picture 13" descr="44124324682@N01_17255398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840" y="288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5" name="Picture 14" descr="44124324682@N01_17255466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464" y="384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6" name="Picture 15" descr="44124324682@N01_17255543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312" y="3453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7" name="Picture 16" descr="44124324682@N01_17255642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5184" y="768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8" name="Picture 17" descr="44124324682@N01_17255748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4848" y="2496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9" name="Picture 18" descr="amos_33004438"/>
              <p:cNvPicPr preferRelativeResize="0"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912" y="144"/>
                <a:ext cx="624" cy="468"/>
              </a:xfrm>
              <a:prstGeom prst="rect">
                <a:avLst/>
              </a:prstGeom>
              <a:noFill/>
              <a:ln w="34925">
                <a:miter lim="800000"/>
                <a:headEnd/>
                <a:tailEnd/>
              </a:ln>
            </p:spPr>
          </p:pic>
          <p:pic>
            <p:nvPicPr>
              <p:cNvPr id="20" name="Picture 19" descr="antmoose_35893232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240" y="816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1" name="Picture 20" descr="brodo_1608728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1776" y="2640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2" name="Picture 21" descr="brodo_1608737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4080" y="3600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dannyman_10951122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4080" y="1152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4" name="Picture 23" descr="daryoush_66536317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3024" y="1104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5" name="Picture 24" descr="ekenzie_18947135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2640" y="2592"/>
                <a:ext cx="420" cy="624"/>
              </a:xfrm>
              <a:prstGeom prst="rect">
                <a:avLst/>
              </a:prstGeom>
              <a:noFill/>
            </p:spPr>
          </p:pic>
          <p:pic>
            <p:nvPicPr>
              <p:cNvPr id="26" name="Picture 25" descr="ewanmcdowall_60821586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1152" y="1776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7" name="Picture 26" descr="gauiscaecilius_668314"/>
              <p:cNvPicPr>
                <a:picLocks noChangeAspect="1" noChangeArrowheads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 bwMode="auto">
              <a:xfrm>
                <a:off x="2064" y="960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8" name="Picture 27" descr="kurtnaks_31263284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384" y="1536"/>
                <a:ext cx="417" cy="625"/>
              </a:xfrm>
              <a:prstGeom prst="rect">
                <a:avLst/>
              </a:prstGeom>
              <a:noFill/>
            </p:spPr>
          </p:pic>
          <p:pic>
            <p:nvPicPr>
              <p:cNvPr id="29" name="Picture 28" descr="kurtnaks_31264738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3264" y="2592"/>
                <a:ext cx="417" cy="625"/>
              </a:xfrm>
              <a:prstGeom prst="rect">
                <a:avLst/>
              </a:prstGeom>
              <a:noFill/>
            </p:spPr>
          </p:pic>
          <p:pic>
            <p:nvPicPr>
              <p:cNvPr id="30" name="Picture 29" descr="kurtnaks_31266180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>
                <a:off x="3792" y="1776"/>
                <a:ext cx="625" cy="417"/>
              </a:xfrm>
              <a:prstGeom prst="rect">
                <a:avLst/>
              </a:prstGeom>
              <a:noFill/>
            </p:spPr>
          </p:pic>
          <p:pic>
            <p:nvPicPr>
              <p:cNvPr id="31" name="Picture 30" descr="kurtnaks_31268253"/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2064" y="384"/>
                <a:ext cx="625" cy="417"/>
              </a:xfrm>
              <a:prstGeom prst="rect">
                <a:avLst/>
              </a:prstGeom>
              <a:noFill/>
            </p:spPr>
          </p:pic>
          <p:pic>
            <p:nvPicPr>
              <p:cNvPr id="32" name="Picture 31" descr="maz_13172468"/>
              <p:cNvPicPr>
                <a:picLocks noChangeAspect="1" noChangeArrowheads="1"/>
              </p:cNvPicPr>
              <p:nvPr/>
            </p:nvPicPr>
            <p:blipFill>
              <a:blip r:embed="rId28"/>
              <a:srcRect/>
              <a:stretch>
                <a:fillRect/>
              </a:stretch>
            </p:blipFill>
            <p:spPr bwMode="auto">
              <a:xfrm>
                <a:off x="4080" y="2400"/>
                <a:ext cx="625" cy="417"/>
              </a:xfrm>
              <a:prstGeom prst="rect">
                <a:avLst/>
              </a:prstGeom>
              <a:noFill/>
            </p:spPr>
          </p:pic>
          <p:pic>
            <p:nvPicPr>
              <p:cNvPr id="33" name="Picture 32" descr="mightyjc_22905147"/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>
                <a:off x="1680" y="3456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34" name="Picture 33" descr="mrjennings_7040969"/>
              <p:cNvPicPr>
                <a:picLocks noChangeAspect="1" noChangeArrowheads="1"/>
              </p:cNvPicPr>
              <p:nvPr/>
            </p:nvPicPr>
            <p:blipFill>
              <a:blip r:embed="rId30"/>
              <a:srcRect/>
              <a:stretch>
                <a:fillRect/>
              </a:stretch>
            </p:blipFill>
            <p:spPr bwMode="auto">
              <a:xfrm>
                <a:off x="2352" y="3504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35" name="Picture 34" descr="mrjennings_23299087"/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2160" y="1728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36" name="Picture 35" descr="mrjennings_62624466"/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>
                <a:off x="2928" y="1824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37" name="Picture 36" descr="mscolly_8512764"/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>
                <a:off x="1200" y="816"/>
                <a:ext cx="468" cy="62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69" name="Content Placeholder 2"/>
          <p:cNvSpPr txBox="1">
            <a:spLocks/>
          </p:cNvSpPr>
          <p:nvPr/>
        </p:nvSpPr>
        <p:spPr bwMode="auto">
          <a:xfrm>
            <a:off x="4230624" y="2947416"/>
            <a:ext cx="4913376" cy="351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eaLnBrk="0" hangingPunct="0">
              <a:spcBef>
                <a:spcPct val="20000"/>
              </a:spcBef>
              <a:buClr>
                <a:srgbClr val="0000FF"/>
              </a:buClr>
              <a:buFontTx/>
              <a:buChar char="–"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Calibri"/>
                <a:cs typeface="Calibri"/>
              </a:rPr>
              <a:t>Initializes all cameras at once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0000FF"/>
              </a:buClr>
              <a:buFontTx/>
              <a:buChar char="–"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Calibri"/>
                <a:cs typeface="Calibri"/>
              </a:rPr>
              <a:t>Can avoid local minima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0000FF"/>
              </a:buClr>
              <a:buFontTx/>
              <a:buChar char="–"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Calibri"/>
                <a:cs typeface="Calibri"/>
              </a:rPr>
              <a:t>Easily parallelized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0000FF"/>
              </a:buClr>
              <a:buFontTx/>
              <a:buChar char="–"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Calibri"/>
                <a:cs typeface="Calibri"/>
              </a:rPr>
              <a:t>Up to </a:t>
            </a:r>
            <a:r>
              <a:rPr lang="en-US" sz="2800" b="1" kern="0" dirty="0" smtClean="0">
                <a:solidFill>
                  <a:srgbClr val="0000FF"/>
                </a:solidFill>
                <a:latin typeface="Calibri"/>
                <a:cs typeface="Calibri"/>
              </a:rPr>
              <a:t>6x speedups</a:t>
            </a:r>
            <a:r>
              <a:rPr lang="en-US" sz="2800" kern="0" dirty="0" smtClean="0">
                <a:solidFill>
                  <a:srgbClr val="0000FF"/>
                </a:solidFill>
                <a:latin typeface="Calibri"/>
                <a:cs typeface="Calibri"/>
              </a:rPr>
              <a:t> over incremental bundle adjustment for large problems</a:t>
            </a:r>
            <a:endParaRPr lang="en-US" sz="2800" b="1" kern="0" dirty="0" smtClean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34"/>
          <a:srcRect b="19535"/>
          <a:stretch>
            <a:fillRect/>
          </a:stretch>
        </p:blipFill>
        <p:spPr>
          <a:xfrm>
            <a:off x="1257176" y="4507331"/>
            <a:ext cx="2741799" cy="19899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1"/>
          <p:cNvGrpSpPr/>
          <p:nvPr/>
        </p:nvGrpSpPr>
        <p:grpSpPr>
          <a:xfrm>
            <a:off x="6096000" y="3136900"/>
            <a:ext cx="1574800" cy="863600"/>
            <a:chOff x="6096000" y="3136900"/>
            <a:chExt cx="1574800" cy="863600"/>
          </a:xfrm>
        </p:grpSpPr>
        <p:cxnSp>
          <p:nvCxnSpPr>
            <p:cNvPr id="74" name="Straight Connector 73"/>
            <p:cNvCxnSpPr/>
            <p:nvPr/>
          </p:nvCxnSpPr>
          <p:spPr>
            <a:xfrm rot="10800000" flipV="1">
              <a:off x="6172200" y="3263900"/>
              <a:ext cx="1193800" cy="736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0800000" flipV="1">
              <a:off x="6096000" y="3784600"/>
              <a:ext cx="1473200" cy="2159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7239000" y="31369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442200" y="36703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80"/>
          <p:cNvGrpSpPr/>
          <p:nvPr/>
        </p:nvGrpSpPr>
        <p:grpSpPr>
          <a:xfrm>
            <a:off x="3276600" y="3962400"/>
            <a:ext cx="2832100" cy="1371600"/>
            <a:chOff x="3276600" y="3962400"/>
            <a:chExt cx="2832100" cy="1371600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3276600" y="4660900"/>
              <a:ext cx="1612900" cy="5715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352800" y="4648200"/>
              <a:ext cx="2057400" cy="355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5232400" y="4152900"/>
              <a:ext cx="1054100" cy="6985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4838700" y="4000500"/>
              <a:ext cx="1295400" cy="1219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4762500" y="51054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295900" y="48768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79"/>
          <p:cNvGrpSpPr/>
          <p:nvPr/>
        </p:nvGrpSpPr>
        <p:grpSpPr>
          <a:xfrm>
            <a:off x="1562100" y="4648200"/>
            <a:ext cx="1866900" cy="1130300"/>
            <a:chOff x="1562100" y="4648200"/>
            <a:chExt cx="1866900" cy="1130300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1676400" y="4648200"/>
              <a:ext cx="175260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1663700" y="4660900"/>
              <a:ext cx="1739900" cy="7747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2159000" y="4648200"/>
              <a:ext cx="1270000" cy="10287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1562100" y="47625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562100" y="53086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2070100" y="55499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2"/>
          <p:cNvGrpSpPr/>
          <p:nvPr/>
        </p:nvGrpSpPr>
        <p:grpSpPr>
          <a:xfrm>
            <a:off x="3581400" y="1409700"/>
            <a:ext cx="1638300" cy="1866900"/>
            <a:chOff x="3581400" y="1409700"/>
            <a:chExt cx="1638300" cy="1866900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4006850" y="2127250"/>
              <a:ext cx="1549400" cy="6477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3581400" y="2362200"/>
              <a:ext cx="1714500" cy="381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3340100" y="2120900"/>
              <a:ext cx="1524000" cy="787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4305300" y="14097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991100" y="15240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581400" y="16256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MRF model</a:t>
            </a:r>
            <a:endParaRPr lang="en-US" dirty="0"/>
          </a:p>
        </p:txBody>
      </p:sp>
      <p:grpSp>
        <p:nvGrpSpPr>
          <p:cNvPr id="12" name="Group 20"/>
          <p:cNvGrpSpPr/>
          <p:nvPr/>
        </p:nvGrpSpPr>
        <p:grpSpPr>
          <a:xfrm>
            <a:off x="2628392" y="2441449"/>
            <a:ext cx="4661915" cy="3781591"/>
            <a:chOff x="2633472" y="3270505"/>
            <a:chExt cx="4099487" cy="332536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/>
            <a:srcRect r="18462"/>
            <a:stretch>
              <a:fillRect/>
            </a:stretch>
          </p:blipFill>
          <p:spPr bwMode="auto">
            <a:xfrm>
              <a:off x="2633472" y="3270505"/>
              <a:ext cx="1222763" cy="112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/>
            <a:srcRect l="2222" t="4800"/>
            <a:stretch>
              <a:fillRect/>
            </a:stretch>
          </p:blipFill>
          <p:spPr bwMode="auto">
            <a:xfrm>
              <a:off x="5612388" y="4810733"/>
              <a:ext cx="1120571" cy="1010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/>
            <a:srcRect t="4800" r="2222"/>
            <a:stretch>
              <a:fillRect/>
            </a:stretch>
          </p:blipFill>
          <p:spPr bwMode="auto">
            <a:xfrm flipH="1">
              <a:off x="2956534" y="5568671"/>
              <a:ext cx="1139414" cy="1027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 rot="5400000" flipH="1" flipV="1">
              <a:off x="3139440" y="4114800"/>
              <a:ext cx="1292352" cy="938784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230624" y="3962400"/>
              <a:ext cx="1432560" cy="676656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279648" y="4632960"/>
              <a:ext cx="2438400" cy="597408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3084576" y="5010912"/>
              <a:ext cx="426720" cy="4267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468112" y="4419600"/>
              <a:ext cx="426720" cy="4267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035552" y="3742944"/>
              <a:ext cx="426720" cy="4267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42"/>
          <p:cNvGrpSpPr/>
          <p:nvPr/>
        </p:nvGrpSpPr>
        <p:grpSpPr>
          <a:xfrm>
            <a:off x="5384800" y="1752092"/>
            <a:ext cx="3454400" cy="1765808"/>
            <a:chOff x="5384800" y="1752092"/>
            <a:chExt cx="3454400" cy="1765808"/>
          </a:xfrm>
        </p:grpSpPr>
        <p:cxnSp>
          <p:nvCxnSpPr>
            <p:cNvPr id="29" name="Straight Arrow Connector 28"/>
            <p:cNvCxnSpPr/>
            <p:nvPr/>
          </p:nvCxnSpPr>
          <p:spPr>
            <a:xfrm rot="5400000">
              <a:off x="5226050" y="2546350"/>
              <a:ext cx="1130300" cy="8128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201156" y="1752092"/>
              <a:ext cx="26380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+mn-lt"/>
                </a:rPr>
                <a:t>binary constraints: </a:t>
              </a:r>
              <a:r>
                <a:rPr lang="en-US" dirty="0" err="1" smtClean="0">
                  <a:latin typeface="+mn-lt"/>
                </a:rPr>
                <a:t>pairwise</a:t>
              </a:r>
              <a:r>
                <a:rPr lang="en-US" dirty="0" smtClean="0">
                  <a:latin typeface="+mn-lt"/>
                </a:rPr>
                <a:t> camera transformations</a:t>
              </a:r>
              <a:endParaRPr lang="en-US" b="1" dirty="0">
                <a:latin typeface="+mn-lt"/>
              </a:endParaRPr>
            </a:p>
          </p:txBody>
        </p:sp>
      </p:grpSp>
      <p:grpSp>
        <p:nvGrpSpPr>
          <p:cNvPr id="14" name="Group 43"/>
          <p:cNvGrpSpPr/>
          <p:nvPr/>
        </p:nvGrpSpPr>
        <p:grpSpPr>
          <a:xfrm>
            <a:off x="114300" y="3136392"/>
            <a:ext cx="2933700" cy="1422908"/>
            <a:chOff x="114300" y="3136392"/>
            <a:chExt cx="2933700" cy="1422908"/>
          </a:xfrm>
        </p:grpSpPr>
        <p:sp>
          <p:nvSpPr>
            <p:cNvPr id="31" name="TextBox 30"/>
            <p:cNvSpPr txBox="1"/>
            <p:nvPr/>
          </p:nvSpPr>
          <p:spPr>
            <a:xfrm>
              <a:off x="114300" y="3136392"/>
              <a:ext cx="2870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+mn-lt"/>
                </a:rPr>
                <a:t>unary constraints:      </a:t>
              </a:r>
              <a:r>
                <a:rPr lang="en-US" dirty="0" smtClean="0">
                  <a:latin typeface="+mn-lt"/>
                </a:rPr>
                <a:t>pose estimates (e.g., GPS, heading info)</a:t>
              </a:r>
              <a:endParaRPr lang="en-US" b="1" dirty="0">
                <a:latin typeface="+mn-lt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1524000" y="4318000"/>
              <a:ext cx="1524000" cy="2413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4546600" y="5372100"/>
            <a:ext cx="23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3D points </a:t>
            </a:r>
            <a:r>
              <a:rPr lang="en-US" dirty="0" smtClean="0">
                <a:latin typeface="+mj-lt"/>
              </a:rPr>
              <a:t>can also be modeled</a:t>
            </a:r>
            <a:endParaRPr lang="en-US" b="1" dirty="0">
              <a:latin typeface="+mj-lt"/>
            </a:endParaRPr>
          </a:p>
        </p:txBody>
      </p:sp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457200" y="1314196"/>
            <a:ext cx="8369300" cy="1112012"/>
          </a:xfrm>
        </p:spPr>
        <p:txBody>
          <a:bodyPr/>
          <a:lstStyle/>
          <a:p>
            <a:r>
              <a:rPr lang="en-US" dirty="0" smtClean="0"/>
              <a:t>Input: set of images with correspondence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4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3618" y="2420114"/>
            <a:ext cx="6191092" cy="3700270"/>
          </a:xfrm>
          <a:prstGeom prst="rect">
            <a:avLst/>
          </a:prstGeom>
        </p:spPr>
      </p:pic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 on camera pairs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896" y="1584960"/>
            <a:ext cx="8229600" cy="1627315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800" dirty="0" smtClean="0"/>
              <a:t>Compute relative pose between camera pairs using 2-frame SfM </a:t>
            </a:r>
            <a:r>
              <a:rPr lang="en-US" sz="2300" dirty="0" smtClean="0">
                <a:solidFill>
                  <a:srgbClr val="1DBB00"/>
                </a:solidFill>
              </a:rPr>
              <a:t>[Nister04]</a:t>
            </a:r>
            <a:endParaRPr lang="en-US" sz="2300" i="1" dirty="0" smtClean="0">
              <a:solidFill>
                <a:srgbClr val="1DBB00"/>
              </a:solidFill>
            </a:endParaRPr>
          </a:p>
          <a:p>
            <a:endParaRPr lang="en-US" sz="2400" dirty="0" smtClean="0"/>
          </a:p>
        </p:txBody>
      </p:sp>
      <p:grpSp>
        <p:nvGrpSpPr>
          <p:cNvPr id="2" name="Group 25"/>
          <p:cNvGrpSpPr/>
          <p:nvPr/>
        </p:nvGrpSpPr>
        <p:grpSpPr>
          <a:xfrm>
            <a:off x="4104935" y="4524139"/>
            <a:ext cx="1512486" cy="1317506"/>
            <a:chOff x="4273551" y="3749863"/>
            <a:chExt cx="1175254" cy="1023747"/>
          </a:xfrm>
        </p:grpSpPr>
        <p:grpSp>
          <p:nvGrpSpPr>
            <p:cNvPr id="4" name="Group 21"/>
            <p:cNvGrpSpPr/>
            <p:nvPr/>
          </p:nvGrpSpPr>
          <p:grpSpPr>
            <a:xfrm>
              <a:off x="4547007" y="3749863"/>
              <a:ext cx="672384" cy="661611"/>
              <a:chOff x="4114799" y="3344301"/>
              <a:chExt cx="1115339" cy="1043080"/>
            </a:xfrm>
          </p:grpSpPr>
          <p:sp>
            <p:nvSpPr>
              <p:cNvPr id="12" name="Curved Right Arrow 11"/>
              <p:cNvSpPr/>
              <p:nvPr/>
            </p:nvSpPr>
            <p:spPr bwMode="auto">
              <a:xfrm>
                <a:off x="4114799" y="3344301"/>
                <a:ext cx="911365" cy="427841"/>
              </a:xfrm>
              <a:prstGeom prst="curvedRightArrow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86945" y="3659531"/>
                <a:ext cx="943193" cy="7278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err="1" smtClean="0">
                    <a:latin typeface="Times New Roman" pitchFamily="18" charset="0"/>
                  </a:rPr>
                  <a:t>R</a:t>
                </a:r>
                <a:r>
                  <a:rPr lang="en-US" baseline="-25000" dirty="0" err="1" smtClean="0">
                    <a:latin typeface="Times New Roman" pitchFamily="18" charset="0"/>
                  </a:rPr>
                  <a:t>ij</a:t>
                </a:r>
                <a:endParaRPr lang="en-US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273551" y="4250390"/>
              <a:ext cx="11752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</a:rPr>
                <a:t>relative 3d rotation</a:t>
              </a:r>
              <a:endParaRPr lang="en-US" sz="1400" dirty="0">
                <a:latin typeface="+mj-lt"/>
              </a:endParaRPr>
            </a:p>
          </p:txBody>
        </p:sp>
      </p:grpSp>
      <p:grpSp>
        <p:nvGrpSpPr>
          <p:cNvPr id="5" name="Group 26"/>
          <p:cNvGrpSpPr/>
          <p:nvPr/>
        </p:nvGrpSpPr>
        <p:grpSpPr>
          <a:xfrm>
            <a:off x="1715245" y="5653457"/>
            <a:ext cx="2690552" cy="1119200"/>
            <a:chOff x="2380955" y="4441786"/>
            <a:chExt cx="2090651" cy="869657"/>
          </a:xfrm>
        </p:grpSpPr>
        <p:grpSp>
          <p:nvGrpSpPr>
            <p:cNvPr id="6" name="Group 17"/>
            <p:cNvGrpSpPr/>
            <p:nvPr/>
          </p:nvGrpSpPr>
          <p:grpSpPr>
            <a:xfrm>
              <a:off x="2380955" y="4441786"/>
              <a:ext cx="1864808" cy="412903"/>
              <a:chOff x="2072660" y="4399004"/>
              <a:chExt cx="5565908" cy="466894"/>
            </a:xfrm>
          </p:grpSpPr>
          <p:cxnSp>
            <p:nvCxnSpPr>
              <p:cNvPr id="10" name="Straight Arrow Connector 9"/>
              <p:cNvCxnSpPr/>
              <p:nvPr/>
            </p:nvCxnSpPr>
            <p:spPr bwMode="auto">
              <a:xfrm>
                <a:off x="2072660" y="4399004"/>
                <a:ext cx="4872336" cy="24599"/>
              </a:xfrm>
              <a:prstGeom prst="straightConnector1">
                <a:avLst/>
              </a:prstGeom>
              <a:solidFill>
                <a:schemeClr val="accent1"/>
              </a:solidFill>
              <a:ln w="444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1" name="Rectangle 10"/>
              <p:cNvSpPr/>
              <p:nvPr/>
            </p:nvSpPr>
            <p:spPr>
              <a:xfrm>
                <a:off x="5329171" y="4404233"/>
                <a:ext cx="230939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err="1" smtClean="0">
                    <a:latin typeface="Times New Roman" pitchFamily="18" charset="0"/>
                  </a:rPr>
                  <a:t>t</a:t>
                </a:r>
                <a:r>
                  <a:rPr lang="en-US" baseline="-25000" dirty="0" err="1" smtClean="0">
                    <a:latin typeface="Times New Roman" pitchFamily="18" charset="0"/>
                  </a:rPr>
                  <a:t>ij</a:t>
                </a:r>
                <a:endParaRPr lang="en-US" dirty="0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856166" y="4788223"/>
              <a:ext cx="1615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</a:rPr>
                <a:t>relative translation direction</a:t>
              </a:r>
              <a:endParaRPr lang="en-US" sz="1400" dirty="0">
                <a:latin typeface="+mj-lt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 on camera pairs </a:t>
            </a:r>
            <a:endParaRPr lang="en-US" dirty="0"/>
          </a:p>
        </p:txBody>
      </p:sp>
      <p:grpSp>
        <p:nvGrpSpPr>
          <p:cNvPr id="2" name="Group 35"/>
          <p:cNvGrpSpPr/>
          <p:nvPr/>
        </p:nvGrpSpPr>
        <p:grpSpPr>
          <a:xfrm>
            <a:off x="329184" y="1186709"/>
            <a:ext cx="3803904" cy="2670111"/>
            <a:chOff x="2333816" y="1906037"/>
            <a:chExt cx="4810696" cy="337681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33816" y="1906037"/>
              <a:ext cx="4810696" cy="2875240"/>
            </a:xfrm>
            <a:prstGeom prst="rect">
              <a:avLst/>
            </a:prstGeom>
          </p:spPr>
        </p:pic>
        <p:grpSp>
          <p:nvGrpSpPr>
            <p:cNvPr id="3" name="Group 25"/>
            <p:cNvGrpSpPr/>
            <p:nvPr/>
          </p:nvGrpSpPr>
          <p:grpSpPr>
            <a:xfrm>
              <a:off x="4273551" y="3749862"/>
              <a:ext cx="1175254" cy="1063892"/>
              <a:chOff x="4273551" y="3749862"/>
              <a:chExt cx="1175254" cy="1063892"/>
            </a:xfrm>
          </p:grpSpPr>
          <p:grpSp>
            <p:nvGrpSpPr>
              <p:cNvPr id="4" name="Group 21"/>
              <p:cNvGrpSpPr/>
              <p:nvPr/>
            </p:nvGrpSpPr>
            <p:grpSpPr>
              <a:xfrm>
                <a:off x="4547011" y="3749862"/>
                <a:ext cx="615539" cy="638609"/>
                <a:chOff x="4114799" y="3344301"/>
                <a:chExt cx="1021044" cy="1006816"/>
              </a:xfrm>
            </p:grpSpPr>
            <p:sp>
              <p:nvSpPr>
                <p:cNvPr id="12" name="Curved Right Arrow 11"/>
                <p:cNvSpPr/>
                <p:nvPr/>
              </p:nvSpPr>
              <p:spPr bwMode="auto">
                <a:xfrm>
                  <a:off x="4114799" y="3344301"/>
                  <a:ext cx="911365" cy="427841"/>
                </a:xfrm>
                <a:prstGeom prst="curvedRightArrow">
                  <a:avLst/>
                </a:prstGeom>
                <a:solidFill>
                  <a:srgbClr val="0000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4192651" y="3614723"/>
                  <a:ext cx="943192" cy="73639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 err="1" smtClean="0">
                      <a:latin typeface="Times New Roman" pitchFamily="18" charset="0"/>
                    </a:rPr>
                    <a:t>R</a:t>
                  </a:r>
                  <a:r>
                    <a:rPr lang="en-US" sz="1800" baseline="-25000" dirty="0" err="1" smtClean="0">
                      <a:latin typeface="Times New Roman" pitchFamily="18" charset="0"/>
                    </a:rPr>
                    <a:t>ij</a:t>
                  </a:r>
                  <a:endParaRPr lang="en-US" sz="1800" dirty="0"/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4273551" y="4288285"/>
                <a:ext cx="1175254" cy="525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+mj-lt"/>
                  </a:rPr>
                  <a:t>relative 3d rotation</a:t>
                </a:r>
                <a:endParaRPr lang="en-US" sz="1050" dirty="0">
                  <a:latin typeface="+mj-lt"/>
                </a:endParaRPr>
              </a:p>
            </p:txBody>
          </p:sp>
        </p:grpSp>
        <p:grpSp>
          <p:nvGrpSpPr>
            <p:cNvPr id="5" name="Group 26"/>
            <p:cNvGrpSpPr/>
            <p:nvPr/>
          </p:nvGrpSpPr>
          <p:grpSpPr>
            <a:xfrm>
              <a:off x="2380955" y="4380100"/>
              <a:ext cx="2090651" cy="902754"/>
              <a:chOff x="2380955" y="4380100"/>
              <a:chExt cx="2090651" cy="902754"/>
            </a:xfrm>
          </p:grpSpPr>
          <p:grpSp>
            <p:nvGrpSpPr>
              <p:cNvPr id="6" name="Group 17"/>
              <p:cNvGrpSpPr/>
              <p:nvPr/>
            </p:nvGrpSpPr>
            <p:grpSpPr>
              <a:xfrm>
                <a:off x="2380955" y="4380100"/>
                <a:ext cx="1874280" cy="467084"/>
                <a:chOff x="2072660" y="4329227"/>
                <a:chExt cx="5594180" cy="528157"/>
              </a:xfrm>
            </p:grpSpPr>
            <p:cxnSp>
              <p:nvCxnSpPr>
                <p:cNvPr id="10" name="Straight Arrow Connector 9"/>
                <p:cNvCxnSpPr/>
                <p:nvPr/>
              </p:nvCxnSpPr>
              <p:spPr bwMode="auto">
                <a:xfrm flipV="1">
                  <a:off x="2072660" y="4368800"/>
                  <a:ext cx="5256273" cy="30204"/>
                </a:xfrm>
                <a:prstGeom prst="straightConnector1">
                  <a:avLst/>
                </a:prstGeom>
                <a:solidFill>
                  <a:schemeClr val="accent1"/>
                </a:solidFill>
                <a:ln w="4445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5357445" y="4329227"/>
                  <a:ext cx="2309395" cy="52815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 err="1" smtClean="0">
                      <a:latin typeface="Times New Roman" pitchFamily="18" charset="0"/>
                    </a:rPr>
                    <a:t>t</a:t>
                  </a:r>
                  <a:r>
                    <a:rPr lang="en-US" sz="1800" baseline="-25000" dirty="0" err="1" smtClean="0">
                      <a:latin typeface="Times New Roman" pitchFamily="18" charset="0"/>
                    </a:rPr>
                    <a:t>ij</a:t>
                  </a:r>
                  <a:endParaRPr lang="en-US" sz="1800" dirty="0"/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2856166" y="4757385"/>
                <a:ext cx="1615440" cy="525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+mj-lt"/>
                  </a:rPr>
                  <a:t>relative translation direction</a:t>
                </a:r>
                <a:endParaRPr lang="en-US" sz="1050" dirty="0">
                  <a:latin typeface="+mj-lt"/>
                </a:endParaRPr>
              </a:p>
            </p:txBody>
          </p:sp>
        </p:grpSp>
      </p:grpSp>
      <p:sp>
        <p:nvSpPr>
          <p:cNvPr id="28" name="Content Placeholder 37"/>
          <p:cNvSpPr>
            <a:spLocks noGrp="1"/>
          </p:cNvSpPr>
          <p:nvPr>
            <p:ph idx="1"/>
          </p:nvPr>
        </p:nvSpPr>
        <p:spPr>
          <a:xfrm>
            <a:off x="457200" y="4011169"/>
            <a:ext cx="8229600" cy="1255776"/>
          </a:xfrm>
        </p:spPr>
        <p:txBody>
          <a:bodyPr/>
          <a:lstStyle/>
          <a:p>
            <a:pPr lvl="0">
              <a:defRPr/>
            </a:pPr>
            <a:r>
              <a:rPr lang="en-US" dirty="0" smtClean="0"/>
              <a:t>Find absolute camera poses (</a:t>
            </a:r>
            <a:r>
              <a:rPr lang="en-US" b="1" dirty="0" err="1" smtClean="0">
                <a:cs typeface="Times New Roman" pitchFamily="18" charset="0"/>
              </a:rPr>
              <a:t>R</a:t>
            </a:r>
            <a:r>
              <a:rPr lang="en-US" b="1" i="1" baseline="-25000" dirty="0" err="1" smtClean="0">
                <a:cs typeface="Times New Roman" pitchFamily="18" charset="0"/>
              </a:rPr>
              <a:t>i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b="1" dirty="0" err="1" smtClean="0">
                <a:cs typeface="Times New Roman" pitchFamily="18" charset="0"/>
              </a:rPr>
              <a:t>t</a:t>
            </a:r>
            <a:r>
              <a:rPr lang="en-US" b="1" i="1" baseline="-25000" dirty="0" err="1" smtClean="0">
                <a:cs typeface="Times New Roman" pitchFamily="18" charset="0"/>
              </a:rPr>
              <a:t>i</a:t>
            </a:r>
            <a:r>
              <a:rPr lang="en-US" dirty="0" smtClean="0"/>
              <a:t>) and (</a:t>
            </a:r>
            <a:r>
              <a:rPr lang="en-US" b="1" dirty="0" err="1" smtClean="0">
                <a:cs typeface="Times New Roman" pitchFamily="18" charset="0"/>
              </a:rPr>
              <a:t>R</a:t>
            </a:r>
            <a:r>
              <a:rPr lang="en-US" b="1" i="1" baseline="-25000" dirty="0" err="1" smtClean="0">
                <a:cs typeface="Times New Roman" pitchFamily="18" charset="0"/>
              </a:rPr>
              <a:t>j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b="1" dirty="0" err="1" smtClean="0">
                <a:cs typeface="Times New Roman" pitchFamily="18" charset="0"/>
              </a:rPr>
              <a:t>t</a:t>
            </a:r>
            <a:r>
              <a:rPr lang="en-US" b="1" i="1" baseline="-25000" dirty="0" err="1" smtClean="0">
                <a:cs typeface="Times New Roman" pitchFamily="18" charset="0"/>
              </a:rPr>
              <a:t>j</a:t>
            </a:r>
            <a:r>
              <a:rPr lang="en-US" dirty="0" smtClean="0"/>
              <a:t>) that agree with these </a:t>
            </a:r>
            <a:r>
              <a:rPr lang="en-US" dirty="0" err="1" smtClean="0"/>
              <a:t>pairwise</a:t>
            </a:r>
            <a:r>
              <a:rPr lang="en-US" dirty="0" smtClean="0"/>
              <a:t> estimates:</a:t>
            </a:r>
          </a:p>
        </p:txBody>
      </p:sp>
      <p:grpSp>
        <p:nvGrpSpPr>
          <p:cNvPr id="7" name="Group 40"/>
          <p:cNvGrpSpPr/>
          <p:nvPr/>
        </p:nvGrpSpPr>
        <p:grpSpPr>
          <a:xfrm>
            <a:off x="414528" y="5260848"/>
            <a:ext cx="3328416" cy="1001084"/>
            <a:chOff x="414528" y="5260848"/>
            <a:chExt cx="3328416" cy="1001084"/>
          </a:xfrm>
        </p:grpSpPr>
        <p:sp>
          <p:nvSpPr>
            <p:cNvPr id="35" name="Rectangle 34"/>
            <p:cNvSpPr/>
            <p:nvPr/>
          </p:nvSpPr>
          <p:spPr>
            <a:xfrm>
              <a:off x="414528" y="5260848"/>
              <a:ext cx="3328416" cy="64617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536" y="5333014"/>
              <a:ext cx="2966850" cy="556286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971587" y="5892600"/>
              <a:ext cx="20749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latin typeface="+mj-lt"/>
                </a:rPr>
                <a:t>rotation consistency</a:t>
              </a:r>
              <a:endParaRPr lang="en-US" sz="1800" dirty="0">
                <a:latin typeface="+mj-lt"/>
              </a:endParaRPr>
            </a:p>
          </p:txBody>
        </p:sp>
      </p:grpSp>
      <p:grpSp>
        <p:nvGrpSpPr>
          <p:cNvPr id="8" name="Group 41"/>
          <p:cNvGrpSpPr/>
          <p:nvPr/>
        </p:nvGrpSpPr>
        <p:grpSpPr>
          <a:xfrm>
            <a:off x="4468368" y="5254752"/>
            <a:ext cx="4370832" cy="1007180"/>
            <a:chOff x="4468368" y="5254752"/>
            <a:chExt cx="4370832" cy="1007180"/>
          </a:xfrm>
        </p:grpSpPr>
        <p:sp>
          <p:nvSpPr>
            <p:cNvPr id="36" name="Rectangle 35"/>
            <p:cNvSpPr/>
            <p:nvPr/>
          </p:nvSpPr>
          <p:spPr>
            <a:xfrm>
              <a:off x="4468368" y="5254752"/>
              <a:ext cx="4370832" cy="64617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1123" y="5333014"/>
              <a:ext cx="4116158" cy="544786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5110771" y="5892600"/>
              <a:ext cx="32215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latin typeface="+mj-lt"/>
                </a:rPr>
                <a:t>translation direction consistency</a:t>
              </a:r>
              <a:endParaRPr lang="en-US" sz="1800" dirty="0">
                <a:latin typeface="+mj-lt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 on camera pairs </a:t>
            </a:r>
            <a:endParaRPr lang="en-US" dirty="0"/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57200" y="4011169"/>
            <a:ext cx="8229600" cy="1243584"/>
          </a:xfrm>
        </p:spPr>
        <p:txBody>
          <a:bodyPr/>
          <a:lstStyle/>
          <a:p>
            <a:r>
              <a:rPr lang="en-US" dirty="0" smtClean="0"/>
              <a:t>Define </a:t>
            </a:r>
            <a:r>
              <a:rPr lang="en-US" dirty="0" err="1" smtClean="0"/>
              <a:t>robustified</a:t>
            </a:r>
            <a:r>
              <a:rPr lang="en-US" dirty="0" smtClean="0"/>
              <a:t> error functions to use as </a:t>
            </a:r>
            <a:r>
              <a:rPr lang="en-US" dirty="0" err="1" smtClean="0"/>
              <a:t>pairwise</a:t>
            </a:r>
            <a:r>
              <a:rPr lang="en-US" dirty="0" smtClean="0"/>
              <a:t> potentials:</a:t>
            </a:r>
          </a:p>
          <a:p>
            <a:endParaRPr lang="en-US" dirty="0"/>
          </a:p>
        </p:txBody>
      </p:sp>
      <p:grpSp>
        <p:nvGrpSpPr>
          <p:cNvPr id="2" name="Group 35"/>
          <p:cNvGrpSpPr/>
          <p:nvPr/>
        </p:nvGrpSpPr>
        <p:grpSpPr>
          <a:xfrm>
            <a:off x="329184" y="1186709"/>
            <a:ext cx="3803904" cy="2670111"/>
            <a:chOff x="2333816" y="1906037"/>
            <a:chExt cx="4810696" cy="337681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33816" y="1906037"/>
              <a:ext cx="4810696" cy="2875240"/>
            </a:xfrm>
            <a:prstGeom prst="rect">
              <a:avLst/>
            </a:prstGeom>
          </p:spPr>
        </p:pic>
        <p:grpSp>
          <p:nvGrpSpPr>
            <p:cNvPr id="3" name="Group 25"/>
            <p:cNvGrpSpPr/>
            <p:nvPr/>
          </p:nvGrpSpPr>
          <p:grpSpPr>
            <a:xfrm>
              <a:off x="4273551" y="3749862"/>
              <a:ext cx="1175254" cy="1063892"/>
              <a:chOff x="4273551" y="3749862"/>
              <a:chExt cx="1175254" cy="1063892"/>
            </a:xfrm>
          </p:grpSpPr>
          <p:grpSp>
            <p:nvGrpSpPr>
              <p:cNvPr id="4" name="Group 21"/>
              <p:cNvGrpSpPr/>
              <p:nvPr/>
            </p:nvGrpSpPr>
            <p:grpSpPr>
              <a:xfrm>
                <a:off x="4547011" y="3749862"/>
                <a:ext cx="615539" cy="638609"/>
                <a:chOff x="4114799" y="3344301"/>
                <a:chExt cx="1021044" cy="1006816"/>
              </a:xfrm>
            </p:grpSpPr>
            <p:sp>
              <p:nvSpPr>
                <p:cNvPr id="12" name="Curved Right Arrow 11"/>
                <p:cNvSpPr/>
                <p:nvPr/>
              </p:nvSpPr>
              <p:spPr bwMode="auto">
                <a:xfrm>
                  <a:off x="4114799" y="3344301"/>
                  <a:ext cx="911365" cy="427841"/>
                </a:xfrm>
                <a:prstGeom prst="curvedRightArrow">
                  <a:avLst/>
                </a:prstGeom>
                <a:solidFill>
                  <a:srgbClr val="0000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4192651" y="3614723"/>
                  <a:ext cx="943192" cy="73639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 err="1" smtClean="0">
                      <a:latin typeface="Times New Roman" pitchFamily="18" charset="0"/>
                    </a:rPr>
                    <a:t>R</a:t>
                  </a:r>
                  <a:r>
                    <a:rPr lang="en-US" sz="1800" baseline="-25000" dirty="0" err="1" smtClean="0">
                      <a:latin typeface="Times New Roman" pitchFamily="18" charset="0"/>
                    </a:rPr>
                    <a:t>ij</a:t>
                  </a:r>
                  <a:endParaRPr lang="en-US" sz="1800" dirty="0"/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4273551" y="4288285"/>
                <a:ext cx="1175254" cy="525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+mj-lt"/>
                  </a:rPr>
                  <a:t>relative 3d rotation</a:t>
                </a:r>
                <a:endParaRPr lang="en-US" sz="1050" dirty="0">
                  <a:latin typeface="+mj-lt"/>
                </a:endParaRPr>
              </a:p>
            </p:txBody>
          </p:sp>
        </p:grpSp>
        <p:grpSp>
          <p:nvGrpSpPr>
            <p:cNvPr id="5" name="Group 26"/>
            <p:cNvGrpSpPr/>
            <p:nvPr/>
          </p:nvGrpSpPr>
          <p:grpSpPr>
            <a:xfrm>
              <a:off x="2380955" y="4380100"/>
              <a:ext cx="2090651" cy="902754"/>
              <a:chOff x="2380955" y="4380100"/>
              <a:chExt cx="2090651" cy="902754"/>
            </a:xfrm>
          </p:grpSpPr>
          <p:grpSp>
            <p:nvGrpSpPr>
              <p:cNvPr id="6" name="Group 17"/>
              <p:cNvGrpSpPr/>
              <p:nvPr/>
            </p:nvGrpSpPr>
            <p:grpSpPr>
              <a:xfrm>
                <a:off x="2380955" y="4380100"/>
                <a:ext cx="1874280" cy="467084"/>
                <a:chOff x="2072660" y="4329227"/>
                <a:chExt cx="5594180" cy="528157"/>
              </a:xfrm>
            </p:grpSpPr>
            <p:cxnSp>
              <p:nvCxnSpPr>
                <p:cNvPr id="10" name="Straight Arrow Connector 9"/>
                <p:cNvCxnSpPr/>
                <p:nvPr/>
              </p:nvCxnSpPr>
              <p:spPr bwMode="auto">
                <a:xfrm flipV="1">
                  <a:off x="2072660" y="4368800"/>
                  <a:ext cx="5256273" cy="30204"/>
                </a:xfrm>
                <a:prstGeom prst="straightConnector1">
                  <a:avLst/>
                </a:prstGeom>
                <a:solidFill>
                  <a:schemeClr val="accent1"/>
                </a:solidFill>
                <a:ln w="4445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5357445" y="4329227"/>
                  <a:ext cx="2309395" cy="52815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 err="1" smtClean="0">
                      <a:latin typeface="Times New Roman" pitchFamily="18" charset="0"/>
                    </a:rPr>
                    <a:t>t</a:t>
                  </a:r>
                  <a:r>
                    <a:rPr lang="en-US" sz="1800" baseline="-25000" dirty="0" err="1" smtClean="0">
                      <a:latin typeface="Times New Roman" pitchFamily="18" charset="0"/>
                    </a:rPr>
                    <a:t>ij</a:t>
                  </a:r>
                  <a:endParaRPr lang="en-US" sz="1800" dirty="0"/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2856166" y="4757385"/>
                <a:ext cx="1615440" cy="525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>
                    <a:latin typeface="+mj-lt"/>
                  </a:rPr>
                  <a:t>relative translation direction</a:t>
                </a:r>
                <a:endParaRPr lang="en-US" sz="1050" dirty="0">
                  <a:latin typeface="+mj-lt"/>
                </a:endParaRPr>
              </a:p>
            </p:txBody>
          </p:sp>
        </p:grpSp>
      </p:grpSp>
      <p:grpSp>
        <p:nvGrpSpPr>
          <p:cNvPr id="7" name="Group 47"/>
          <p:cNvGrpSpPr/>
          <p:nvPr/>
        </p:nvGrpSpPr>
        <p:grpSpPr>
          <a:xfrm>
            <a:off x="121920" y="5205699"/>
            <a:ext cx="4315968" cy="1641449"/>
            <a:chOff x="121920" y="5205699"/>
            <a:chExt cx="4315968" cy="1641449"/>
          </a:xfrm>
        </p:grpSpPr>
        <p:grpSp>
          <p:nvGrpSpPr>
            <p:cNvPr id="8" name="Group 43"/>
            <p:cNvGrpSpPr/>
            <p:nvPr/>
          </p:nvGrpSpPr>
          <p:grpSpPr>
            <a:xfrm>
              <a:off x="121920" y="5205699"/>
              <a:ext cx="4315968" cy="1274634"/>
              <a:chOff x="243840" y="5187696"/>
              <a:chExt cx="4437888" cy="131064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43840" y="5187696"/>
                <a:ext cx="4437888" cy="131064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roup 39"/>
              <p:cNvGrpSpPr/>
              <p:nvPr/>
            </p:nvGrpSpPr>
            <p:grpSpPr>
              <a:xfrm>
                <a:off x="323262" y="5264767"/>
                <a:ext cx="4271994" cy="1181013"/>
                <a:chOff x="323262" y="5264767"/>
                <a:chExt cx="4271994" cy="1181013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06051" y="5264767"/>
                  <a:ext cx="2776966" cy="548244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23262" y="5775956"/>
                  <a:ext cx="4271994" cy="669824"/>
                </a:xfrm>
                <a:prstGeom prst="rect">
                  <a:avLst/>
                </a:prstGeom>
              </p:spPr>
            </p:pic>
          </p:grpSp>
        </p:grpSp>
        <p:sp>
          <p:nvSpPr>
            <p:cNvPr id="46" name="Rectangle 45"/>
            <p:cNvSpPr/>
            <p:nvPr/>
          </p:nvSpPr>
          <p:spPr>
            <a:xfrm>
              <a:off x="1191043" y="6477816"/>
              <a:ext cx="20749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latin typeface="+mj-lt"/>
                </a:rPr>
                <a:t>rotation consistency</a:t>
              </a:r>
              <a:endParaRPr lang="en-US" sz="1800" dirty="0">
                <a:latin typeface="+mj-lt"/>
              </a:endParaRPr>
            </a:p>
          </p:txBody>
        </p:sp>
      </p:grpSp>
      <p:grpSp>
        <p:nvGrpSpPr>
          <p:cNvPr id="17" name="Group 49"/>
          <p:cNvGrpSpPr/>
          <p:nvPr/>
        </p:nvGrpSpPr>
        <p:grpSpPr>
          <a:xfrm>
            <a:off x="4681728" y="5188023"/>
            <a:ext cx="4315968" cy="1657785"/>
            <a:chOff x="4681728" y="5188023"/>
            <a:chExt cx="4315968" cy="1657785"/>
          </a:xfrm>
        </p:grpSpPr>
        <p:grpSp>
          <p:nvGrpSpPr>
            <p:cNvPr id="18" name="Group 44"/>
            <p:cNvGrpSpPr/>
            <p:nvPr/>
          </p:nvGrpSpPr>
          <p:grpSpPr>
            <a:xfrm>
              <a:off x="4681728" y="5188023"/>
              <a:ext cx="4315968" cy="1298076"/>
              <a:chOff x="4706112" y="5169689"/>
              <a:chExt cx="4437888" cy="1334743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706112" y="5193792"/>
                <a:ext cx="4437888" cy="131064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40"/>
              <p:cNvGrpSpPr/>
              <p:nvPr/>
            </p:nvGrpSpPr>
            <p:grpSpPr>
              <a:xfrm>
                <a:off x="4783836" y="5169689"/>
                <a:ext cx="4188460" cy="1244959"/>
                <a:chOff x="4783836" y="5169689"/>
                <a:chExt cx="4188460" cy="1244959"/>
              </a:xfrm>
            </p:grpSpPr>
            <p:grpSp>
              <p:nvGrpSpPr>
                <p:cNvPr id="20" name="Group 38"/>
                <p:cNvGrpSpPr/>
                <p:nvPr/>
              </p:nvGrpSpPr>
              <p:grpSpPr>
                <a:xfrm>
                  <a:off x="5162836" y="5169689"/>
                  <a:ext cx="3385132" cy="981910"/>
                  <a:chOff x="5162836" y="5169689"/>
                  <a:chExt cx="3385132" cy="981910"/>
                </a:xfrm>
              </p:grpSpPr>
              <p:pic>
                <p:nvPicPr>
                  <p:cNvPr id="30" name="Picture 29"/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5162836" y="5169689"/>
                    <a:ext cx="2884360" cy="981910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275401" y="5324009"/>
                    <a:ext cx="1056066" cy="568652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>
                  <a:blip r:embed="rId8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</a:blip>
                  <a:srcRect l="13198"/>
                  <a:stretch>
                    <a:fillRect/>
                  </a:stretch>
                </p:blipFill>
                <p:spPr>
                  <a:xfrm>
                    <a:off x="8292242" y="5300063"/>
                    <a:ext cx="255726" cy="64182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783836" y="5824724"/>
                  <a:ext cx="4188460" cy="589924"/>
                </a:xfrm>
                <a:prstGeom prst="rect">
                  <a:avLst/>
                </a:prstGeom>
              </p:spPr>
            </p:pic>
          </p:grpSp>
        </p:grpSp>
        <p:sp>
          <p:nvSpPr>
            <p:cNvPr id="47" name="Rectangle 46"/>
            <p:cNvSpPr/>
            <p:nvPr/>
          </p:nvSpPr>
          <p:spPr>
            <a:xfrm>
              <a:off x="5220499" y="6476476"/>
              <a:ext cx="32215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latin typeface="+mj-lt"/>
                </a:rPr>
                <a:t>translation direction consistency</a:t>
              </a:r>
              <a:endParaRPr lang="en-US" sz="1800" dirty="0">
                <a:latin typeface="+mj-lt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pose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7748016" cy="216408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i="1" dirty="0" smtClean="0"/>
              <a:t>Noisy</a:t>
            </a:r>
            <a:r>
              <a:rPr lang="en-US" dirty="0" smtClean="0"/>
              <a:t> absolute pose info for some cameras</a:t>
            </a:r>
          </a:p>
          <a:p>
            <a:pPr lvl="1"/>
            <a:r>
              <a:rPr lang="en-US" dirty="0" smtClean="0"/>
              <a:t>2D positions from </a:t>
            </a:r>
            <a:r>
              <a:rPr lang="en-US" dirty="0" err="1" smtClean="0"/>
              <a:t>geotags</a:t>
            </a:r>
            <a:r>
              <a:rPr lang="en-US" dirty="0" smtClean="0"/>
              <a:t> (GPS coordinates)</a:t>
            </a:r>
          </a:p>
          <a:p>
            <a:pPr lvl="1"/>
            <a:r>
              <a:rPr lang="en-US" dirty="0" smtClean="0"/>
              <a:t>Orientations (tilt &amp; twist angles) from vanishing point detection </a:t>
            </a:r>
            <a:r>
              <a:rPr lang="en-US" sz="2300" dirty="0" smtClean="0">
                <a:solidFill>
                  <a:srgbClr val="1DBB00"/>
                </a:solidFill>
              </a:rPr>
              <a:t>[Sinha10]</a:t>
            </a:r>
            <a:endParaRPr lang="en-US" sz="2300" dirty="0" smtClean="0"/>
          </a:p>
          <a:p>
            <a:pPr lvl="1"/>
            <a:endParaRPr lang="en-US" dirty="0" smtClean="0"/>
          </a:p>
        </p:txBody>
      </p:sp>
      <p:grpSp>
        <p:nvGrpSpPr>
          <p:cNvPr id="5" name="Group 26"/>
          <p:cNvGrpSpPr/>
          <p:nvPr/>
        </p:nvGrpSpPr>
        <p:grpSpPr>
          <a:xfrm>
            <a:off x="646438" y="3263282"/>
            <a:ext cx="1848566" cy="3434566"/>
            <a:chOff x="431800" y="2991747"/>
            <a:chExt cx="2009618" cy="37337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800" y="3702946"/>
              <a:ext cx="2009618" cy="3022596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grpSp>
          <p:nvGrpSpPr>
            <p:cNvPr id="7" name="Group 24"/>
            <p:cNvGrpSpPr/>
            <p:nvPr/>
          </p:nvGrpSpPr>
          <p:grpSpPr>
            <a:xfrm>
              <a:off x="431800" y="2991747"/>
              <a:ext cx="2006600" cy="3149600"/>
              <a:chOff x="1041400" y="3035300"/>
              <a:chExt cx="2006600" cy="3149600"/>
            </a:xfrm>
          </p:grpSpPr>
          <p:cxnSp>
            <p:nvCxnSpPr>
              <p:cNvPr id="9" name="Straight Connector 8"/>
              <p:cNvCxnSpPr/>
              <p:nvPr/>
            </p:nvCxnSpPr>
            <p:spPr bwMode="auto">
              <a:xfrm rot="16200000" flipV="1">
                <a:off x="1155700" y="3975100"/>
                <a:ext cx="2717800" cy="10668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 rot="5400000" flipH="1" flipV="1">
                <a:off x="184150" y="3956050"/>
                <a:ext cx="2730500" cy="10160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 rot="5400000" flipH="1" flipV="1">
                <a:off x="876300" y="3848100"/>
                <a:ext cx="1841500" cy="4953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rot="16200000" flipH="1">
                <a:off x="1276350" y="3765550"/>
                <a:ext cx="1955800" cy="4953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rot="5400000" flipH="1" flipV="1">
                <a:off x="342900" y="4470400"/>
                <a:ext cx="2908300" cy="3937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rot="16200000" flipV="1">
                <a:off x="742950" y="4438650"/>
                <a:ext cx="3048000" cy="4445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8" name="Group 28"/>
          <p:cNvGrpSpPr/>
          <p:nvPr/>
        </p:nvGrpSpPr>
        <p:grpSpPr>
          <a:xfrm>
            <a:off x="3197494" y="3313027"/>
            <a:ext cx="1845788" cy="3380444"/>
            <a:chOff x="2946400" y="3056041"/>
            <a:chExt cx="2006600" cy="367495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6400" y="3715647"/>
              <a:ext cx="2006600" cy="3015353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grpSp>
          <p:nvGrpSpPr>
            <p:cNvPr id="11" name="Group 49"/>
            <p:cNvGrpSpPr/>
            <p:nvPr/>
          </p:nvGrpSpPr>
          <p:grpSpPr>
            <a:xfrm>
              <a:off x="3060700" y="3056041"/>
              <a:ext cx="1333500" cy="3581400"/>
              <a:chOff x="2959100" y="3048794"/>
              <a:chExt cx="1333500" cy="3581400"/>
            </a:xfrm>
          </p:grpSpPr>
          <p:cxnSp>
            <p:nvCxnSpPr>
              <p:cNvPr id="30" name="Straight Connector 29"/>
              <p:cNvCxnSpPr/>
              <p:nvPr/>
            </p:nvCxnSpPr>
            <p:spPr bwMode="auto">
              <a:xfrm rot="5400000" flipH="1" flipV="1">
                <a:off x="1358900" y="4660900"/>
                <a:ext cx="3263900" cy="635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 rot="5400000" flipH="1" flipV="1">
                <a:off x="2476500" y="4495800"/>
                <a:ext cx="2921000" cy="508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 rot="5400000" flipH="1" flipV="1">
                <a:off x="1930400" y="4838700"/>
                <a:ext cx="3581400" cy="1588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 rot="5400000" flipH="1" flipV="1">
                <a:off x="2913856" y="4438650"/>
                <a:ext cx="2756694" cy="794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3" name="Group 31"/>
          <p:cNvGrpSpPr/>
          <p:nvPr/>
        </p:nvGrpSpPr>
        <p:grpSpPr>
          <a:xfrm>
            <a:off x="5607700" y="1613240"/>
            <a:ext cx="3380408" cy="4750984"/>
            <a:chOff x="5557980" y="1150247"/>
            <a:chExt cx="3674920" cy="51649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7980" y="3931546"/>
              <a:ext cx="3205019" cy="2383607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grpSp>
          <p:nvGrpSpPr>
            <p:cNvPr id="14" name="Group 84"/>
            <p:cNvGrpSpPr/>
            <p:nvPr/>
          </p:nvGrpSpPr>
          <p:grpSpPr>
            <a:xfrm>
              <a:off x="5562600" y="1150247"/>
              <a:ext cx="3670300" cy="4965700"/>
              <a:chOff x="5715000" y="774700"/>
              <a:chExt cx="3670300" cy="4965700"/>
            </a:xfrm>
          </p:grpSpPr>
          <p:cxnSp>
            <p:nvCxnSpPr>
              <p:cNvPr id="52" name="Straight Connector 51"/>
              <p:cNvCxnSpPr/>
              <p:nvPr/>
            </p:nvCxnSpPr>
            <p:spPr bwMode="auto">
              <a:xfrm rot="5400000" flipH="1" flipV="1">
                <a:off x="5969000" y="1879600"/>
                <a:ext cx="3975100" cy="23749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 bwMode="auto">
              <a:xfrm rot="5400000" flipH="1" flipV="1">
                <a:off x="5111750" y="1466850"/>
                <a:ext cx="4876800" cy="36703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/>
              <p:cNvCxnSpPr/>
              <p:nvPr/>
            </p:nvCxnSpPr>
            <p:spPr bwMode="auto">
              <a:xfrm rot="5400000" flipH="1" flipV="1">
                <a:off x="6121400" y="2374900"/>
                <a:ext cx="4229100" cy="18161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 rot="5400000" flipH="1" flipV="1">
                <a:off x="5956300" y="1968500"/>
                <a:ext cx="4546600" cy="21590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760" y="1943233"/>
            <a:ext cx="902326" cy="17875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pose information</a:t>
            </a:r>
            <a:endParaRPr lang="en-US" dirty="0"/>
          </a:p>
        </p:txBody>
      </p:sp>
      <p:grpSp>
        <p:nvGrpSpPr>
          <p:cNvPr id="3" name="Group 18"/>
          <p:cNvGrpSpPr/>
          <p:nvPr/>
        </p:nvGrpSpPr>
        <p:grpSpPr>
          <a:xfrm>
            <a:off x="3556" y="3961692"/>
            <a:ext cx="4629404" cy="1860004"/>
            <a:chOff x="3556" y="3961692"/>
            <a:chExt cx="4629404" cy="1860004"/>
          </a:xfrm>
        </p:grpSpPr>
        <p:grpSp>
          <p:nvGrpSpPr>
            <p:cNvPr id="4" name="Group 16"/>
            <p:cNvGrpSpPr/>
            <p:nvPr/>
          </p:nvGrpSpPr>
          <p:grpSpPr>
            <a:xfrm>
              <a:off x="60960" y="4395216"/>
              <a:ext cx="4572000" cy="646176"/>
              <a:chOff x="60960" y="4395216"/>
              <a:chExt cx="4572000" cy="646176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0960" y="4395216"/>
                <a:ext cx="4572000" cy="6461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/>
              <a:srcRect l="1719"/>
              <a:stretch>
                <a:fillRect/>
              </a:stretch>
            </p:blipFill>
            <p:spPr>
              <a:xfrm>
                <a:off x="102027" y="4480767"/>
                <a:ext cx="4440810" cy="463708"/>
              </a:xfrm>
              <a:prstGeom prst="rect">
                <a:avLst/>
              </a:prstGeom>
            </p:spPr>
          </p:pic>
        </p:grpSp>
        <p:sp>
          <p:nvSpPr>
            <p:cNvPr id="32" name="Rectangle 31"/>
            <p:cNvSpPr/>
            <p:nvPr/>
          </p:nvSpPr>
          <p:spPr>
            <a:xfrm>
              <a:off x="3556" y="5113810"/>
              <a:ext cx="42672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Calibri"/>
                  <a:cs typeface="Calibri"/>
                </a:rPr>
                <a:t>	</a:t>
              </a:r>
              <a:r>
                <a:rPr lang="en-US" sz="2000" i="1" dirty="0" err="1" smtClean="0">
                  <a:latin typeface="Calibri"/>
                  <a:cs typeface="Calibri"/>
                </a:rPr>
                <a:t>d</a:t>
              </a:r>
              <a:r>
                <a:rPr lang="en-US" sz="2000" i="1" baseline="30000" dirty="0" err="1" smtClean="0">
                  <a:latin typeface="Calibri"/>
                  <a:cs typeface="Calibri"/>
                </a:rPr>
                <a:t>θ</a:t>
              </a:r>
              <a:r>
                <a:rPr lang="en-US" sz="2000" i="1" dirty="0" smtClean="0">
                  <a:latin typeface="Calibri"/>
                  <a:cs typeface="Calibri"/>
                </a:rPr>
                <a:t>, </a:t>
              </a:r>
              <a:r>
                <a:rPr lang="en-US" sz="2000" i="1" dirty="0" err="1" smtClean="0">
                  <a:latin typeface="Calibri"/>
                  <a:cs typeface="Calibri"/>
                </a:rPr>
                <a:t>d</a:t>
              </a:r>
              <a:r>
                <a:rPr lang="en-US" sz="2000" i="1" baseline="30000" dirty="0" err="1" smtClean="0">
                  <a:latin typeface="Calibri"/>
                  <a:cs typeface="Calibri"/>
                </a:rPr>
                <a:t>φ</a:t>
              </a:r>
              <a:r>
                <a:rPr lang="en-US" sz="2000" i="1" dirty="0" smtClean="0">
                  <a:latin typeface="Calibri"/>
                  <a:cs typeface="Calibri"/>
                </a:rPr>
                <a:t>, </a:t>
              </a:r>
              <a:r>
                <a:rPr lang="en-US" sz="2000" i="1" dirty="0" err="1" smtClean="0">
                  <a:latin typeface="Calibri"/>
                  <a:cs typeface="Calibri"/>
                </a:rPr>
                <a:t>d</a:t>
              </a:r>
              <a:r>
                <a:rPr lang="en-US" sz="2000" i="1" baseline="30000" dirty="0" err="1" smtClean="0">
                  <a:latin typeface="Calibri"/>
                  <a:ea typeface="Lucida Grande"/>
                  <a:cs typeface="Calibri"/>
                </a:rPr>
                <a:t>ϕ</a:t>
              </a:r>
              <a:r>
                <a:rPr lang="en-US" sz="2000" i="1" dirty="0" smtClean="0">
                  <a:latin typeface="Calibri"/>
                  <a:cs typeface="Calibri"/>
                </a:rPr>
                <a:t> </a:t>
              </a:r>
              <a:r>
                <a:rPr lang="en-US" sz="2000" dirty="0" smtClean="0">
                  <a:latin typeface="Calibri"/>
                  <a:cs typeface="Calibri"/>
                </a:rPr>
                <a:t>measure robust</a:t>
              </a:r>
            </a:p>
            <a:p>
              <a:r>
                <a:rPr lang="en-US" sz="2000" dirty="0" smtClean="0">
                  <a:latin typeface="Calibri"/>
                  <a:cs typeface="Calibri"/>
                </a:rPr>
                <a:t>	error </a:t>
              </a:r>
              <a:r>
                <a:rPr lang="en-US" sz="2000" i="1" dirty="0" err="1" smtClean="0">
                  <a:latin typeface="Calibri"/>
                  <a:cs typeface="Calibri"/>
                </a:rPr>
                <a:t>wrt</a:t>
              </a:r>
              <a:r>
                <a:rPr lang="en-US" sz="2000" i="1" dirty="0" smtClean="0">
                  <a:latin typeface="Calibri"/>
                  <a:cs typeface="Calibri"/>
                </a:rPr>
                <a:t> </a:t>
              </a:r>
              <a:r>
                <a:rPr lang="en-US" sz="2000" dirty="0" smtClean="0">
                  <a:latin typeface="Calibri"/>
                  <a:cs typeface="Calibri"/>
                </a:rPr>
                <a:t>prior pose estimate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13282" y="3961692"/>
              <a:ext cx="34390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/>
                  <a:cs typeface="Calibri"/>
                </a:rPr>
                <a:t>Rotations unary potential</a:t>
              </a:r>
              <a:endParaRPr lang="en-US" dirty="0">
                <a:latin typeface="Calibri"/>
                <a:cs typeface="Calibri"/>
              </a:endParaRPr>
            </a:p>
          </p:txBody>
        </p:sp>
      </p:grpSp>
      <p:grpSp>
        <p:nvGrpSpPr>
          <p:cNvPr id="5" name="Group 19"/>
          <p:cNvGrpSpPr/>
          <p:nvPr/>
        </p:nvGrpSpPr>
        <p:grpSpPr>
          <a:xfrm>
            <a:off x="4566920" y="3961692"/>
            <a:ext cx="4699000" cy="2451173"/>
            <a:chOff x="4566920" y="3961692"/>
            <a:chExt cx="4699000" cy="2451173"/>
          </a:xfrm>
        </p:grpSpPr>
        <p:grpSp>
          <p:nvGrpSpPr>
            <p:cNvPr id="6" name="Group 17"/>
            <p:cNvGrpSpPr/>
            <p:nvPr/>
          </p:nvGrpSpPr>
          <p:grpSpPr>
            <a:xfrm>
              <a:off x="4998720" y="4401312"/>
              <a:ext cx="3986784" cy="646176"/>
              <a:chOff x="4998720" y="4401312"/>
              <a:chExt cx="3986784" cy="646176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998720" y="4401312"/>
                <a:ext cx="3986784" cy="6461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/>
              <a:srcRect l="2052"/>
              <a:stretch>
                <a:fillRect/>
              </a:stretch>
            </p:blipFill>
            <p:spPr>
              <a:xfrm>
                <a:off x="5079140" y="4431999"/>
                <a:ext cx="3827496" cy="578913"/>
              </a:xfrm>
              <a:prstGeom prst="rect">
                <a:avLst/>
              </a:prstGeom>
            </p:spPr>
          </p:pic>
        </p:grpSp>
        <p:sp>
          <p:nvSpPr>
            <p:cNvPr id="29" name="Rectangle 28"/>
            <p:cNvSpPr/>
            <p:nvPr/>
          </p:nvSpPr>
          <p:spPr>
            <a:xfrm>
              <a:off x="4566920" y="5089426"/>
              <a:ext cx="46990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Calibri"/>
                  <a:cs typeface="Calibri"/>
                </a:rPr>
                <a:t>	</a:t>
              </a:r>
              <a:r>
                <a:rPr lang="en-US" sz="2000" b="1" dirty="0" err="1" smtClean="0">
                  <a:latin typeface="Calibri"/>
                  <a:cs typeface="Calibri"/>
                </a:rPr>
                <a:t>g</a:t>
              </a:r>
              <a:r>
                <a:rPr lang="en-US" sz="2000" b="1" baseline="-25000" dirty="0" err="1" smtClean="0">
                  <a:latin typeface="Calibri"/>
                  <a:cs typeface="Calibri"/>
                </a:rPr>
                <a:t>i</a:t>
              </a:r>
              <a:r>
                <a:rPr lang="en-US" sz="2000" dirty="0" smtClean="0">
                  <a:latin typeface="Calibri"/>
                  <a:cs typeface="Calibri"/>
                </a:rPr>
                <a:t> is a GPS coordinate</a:t>
              </a:r>
            </a:p>
            <a:p>
              <a:r>
                <a:rPr lang="en-US" sz="2000" dirty="0" smtClean="0">
                  <a:latin typeface="Calibri"/>
                  <a:cs typeface="Calibri"/>
                </a:rPr>
                <a:t>	en &amp; </a:t>
              </a:r>
              <a:r>
                <a:rPr lang="en-US" sz="2000" i="1" dirty="0" err="1" smtClean="0">
                  <a:latin typeface="Calibri"/>
                  <a:cs typeface="Calibri"/>
                </a:rPr>
                <a:t>π</a:t>
              </a:r>
              <a:r>
                <a:rPr lang="en-US" sz="2000" dirty="0" smtClean="0">
                  <a:latin typeface="Calibri"/>
                  <a:cs typeface="Calibri"/>
                </a:rPr>
                <a:t> project into a 		   common coordinate system</a:t>
              </a:r>
            </a:p>
            <a:p>
              <a:r>
                <a:rPr lang="en-US" sz="2000" dirty="0" smtClean="0">
                  <a:latin typeface="Calibri"/>
                  <a:cs typeface="Calibri"/>
                </a:rPr>
                <a:t>	</a:t>
              </a:r>
              <a:r>
                <a:rPr lang="en-US" sz="2000" i="1" dirty="0" smtClean="0">
                  <a:latin typeface="Calibri"/>
                  <a:cs typeface="Calibri"/>
                </a:rPr>
                <a:t>ρ</a:t>
              </a:r>
              <a:r>
                <a:rPr lang="en-US" sz="2000" i="1" baseline="-25000" dirty="0" smtClean="0">
                  <a:latin typeface="Calibri"/>
                  <a:cs typeface="Calibri"/>
                </a:rPr>
                <a:t>T</a:t>
              </a:r>
              <a:r>
                <a:rPr lang="en-US" sz="2000" dirty="0" smtClean="0">
                  <a:latin typeface="Calibri"/>
                  <a:cs typeface="Calibri"/>
                </a:rPr>
                <a:t> is a robust distance function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173522" y="3961692"/>
              <a:ext cx="37485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/>
                  <a:cs typeface="Calibri"/>
                </a:rPr>
                <a:t>Translations unary potential</a:t>
              </a:r>
              <a:endParaRPr lang="en-US" dirty="0">
                <a:latin typeface="Calibri"/>
                <a:cs typeface="Calibri"/>
              </a:endParaRP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762000" y="1371600"/>
            <a:ext cx="7748016" cy="2164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Noisy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absolute pose info for some cameras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2D positions from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geotags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(GPS coordinates)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Orientations (tilt &amp; twist angles) from vanishing point detection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optimization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24" y="1371600"/>
            <a:ext cx="8544052" cy="2700670"/>
          </a:xfrm>
        </p:spPr>
        <p:txBody>
          <a:bodyPr/>
          <a:lstStyle/>
          <a:p>
            <a:r>
              <a:rPr lang="en-US" dirty="0" smtClean="0"/>
              <a:t>Given </a:t>
            </a:r>
            <a:r>
              <a:rPr lang="en-US" dirty="0" err="1" smtClean="0"/>
              <a:t>pairwise</a:t>
            </a:r>
            <a:r>
              <a:rPr lang="en-US" dirty="0" smtClean="0"/>
              <a:t> and unary pose constraints, solve for absolute camera poses simultaneously</a:t>
            </a:r>
            <a:endParaRPr lang="en-US" sz="1050" dirty="0" smtClean="0"/>
          </a:p>
          <a:p>
            <a:pPr lvl="1"/>
            <a:r>
              <a:rPr lang="en-US" dirty="0" smtClean="0"/>
              <a:t>for </a:t>
            </a:r>
            <a:r>
              <a:rPr lang="en-US" i="1" dirty="0" smtClean="0"/>
              <a:t>n</a:t>
            </a:r>
            <a:r>
              <a:rPr lang="en-US" dirty="0" smtClean="0"/>
              <a:t> cameras, estimate     </a:t>
            </a:r>
          </a:p>
          <a:p>
            <a:pPr lvl="1">
              <a:buNone/>
            </a:pPr>
            <a:r>
              <a:rPr lang="en-US" dirty="0" smtClean="0">
                <a:solidFill>
                  <a:schemeClr val="tx1"/>
                </a:solidFill>
              </a:rPr>
              <a:t>		= (</a:t>
            </a:r>
            <a:r>
              <a:rPr lang="en-US" b="1" dirty="0" smtClean="0">
                <a:solidFill>
                  <a:schemeClr val="tx1"/>
                </a:solidFill>
              </a:rPr>
              <a:t>R</a:t>
            </a:r>
            <a:r>
              <a:rPr lang="en-US" b="1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b="1" dirty="0" smtClean="0">
                <a:solidFill>
                  <a:schemeClr val="tx1"/>
                </a:solidFill>
              </a:rPr>
              <a:t>R</a:t>
            </a:r>
            <a:r>
              <a:rPr lang="en-US" b="1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, …, </a:t>
            </a:r>
            <a:r>
              <a:rPr lang="en-US" b="1" dirty="0" err="1" smtClean="0">
                <a:solidFill>
                  <a:schemeClr val="tx1"/>
                </a:solidFill>
              </a:rPr>
              <a:t>R</a:t>
            </a:r>
            <a:r>
              <a:rPr lang="en-US" b="1" baseline="-25000" dirty="0" err="1" smtClean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)   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000000"/>
                </a:solidFill>
              </a:rPr>
              <a:t>      = (</a:t>
            </a:r>
            <a:r>
              <a:rPr lang="en-US" b="1" dirty="0" smtClean="0">
                <a:solidFill>
                  <a:srgbClr val="000000"/>
                </a:solidFill>
              </a:rPr>
              <a:t>t</a:t>
            </a:r>
            <a:r>
              <a:rPr lang="en-US" b="1" baseline="-25000" dirty="0" smtClean="0">
                <a:solidFill>
                  <a:srgbClr val="000000"/>
                </a:solidFill>
              </a:rPr>
              <a:t>1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b="1" dirty="0" smtClean="0">
                <a:solidFill>
                  <a:srgbClr val="000000"/>
                </a:solidFill>
              </a:rPr>
              <a:t>t</a:t>
            </a:r>
            <a:r>
              <a:rPr lang="en-US" b="1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, …, </a:t>
            </a:r>
            <a:r>
              <a:rPr lang="en-US" b="1" dirty="0" err="1" smtClean="0">
                <a:solidFill>
                  <a:srgbClr val="000000"/>
                </a:solidFill>
              </a:rPr>
              <a:t>t</a:t>
            </a:r>
            <a:r>
              <a:rPr lang="en-US" b="1" baseline="-25000" dirty="0" err="1" smtClean="0">
                <a:solidFill>
                  <a:srgbClr val="000000"/>
                </a:solidFill>
              </a:rPr>
              <a:t>n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 smtClean="0"/>
          </a:p>
          <a:p>
            <a:pPr lvl="1">
              <a:buNone/>
            </a:pPr>
            <a:r>
              <a:rPr lang="en-US" dirty="0" smtClean="0"/>
              <a:t>	so as to minimize total error over the entire graph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481" y="3076235"/>
            <a:ext cx="317426" cy="2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093" y="3083434"/>
            <a:ext cx="283116" cy="26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4"/>
          <p:cNvGrpSpPr/>
          <p:nvPr/>
        </p:nvGrpSpPr>
        <p:grpSpPr>
          <a:xfrm>
            <a:off x="76652" y="4345625"/>
            <a:ext cx="9092792" cy="2023290"/>
            <a:chOff x="1251956" y="4276630"/>
            <a:chExt cx="7992619" cy="177848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9411" y="4276630"/>
              <a:ext cx="5890344" cy="779604"/>
            </a:xfrm>
            <a:prstGeom prst="rect">
              <a:avLst/>
            </a:prstGeom>
          </p:spPr>
        </p:pic>
        <p:grpSp>
          <p:nvGrpSpPr>
            <p:cNvPr id="8" name="Group 33"/>
            <p:cNvGrpSpPr/>
            <p:nvPr/>
          </p:nvGrpSpPr>
          <p:grpSpPr>
            <a:xfrm>
              <a:off x="1251956" y="5220662"/>
              <a:ext cx="6477908" cy="834451"/>
              <a:chOff x="203200" y="3726241"/>
              <a:chExt cx="7250544" cy="93397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rcRect l="26667" r="65641"/>
              <a:stretch>
                <a:fillRect/>
              </a:stretch>
            </p:blipFill>
            <p:spPr>
              <a:xfrm>
                <a:off x="5611802" y="3793473"/>
                <a:ext cx="381000" cy="774695"/>
              </a:xfrm>
              <a:prstGeom prst="rect">
                <a:avLst/>
              </a:prstGeom>
            </p:spPr>
          </p:pic>
          <p:grpSp>
            <p:nvGrpSpPr>
              <p:cNvPr id="9" name="Group 32"/>
              <p:cNvGrpSpPr/>
              <p:nvPr/>
            </p:nvGrpSpPr>
            <p:grpSpPr>
              <a:xfrm>
                <a:off x="203200" y="3726241"/>
                <a:ext cx="7250544" cy="933973"/>
                <a:chOff x="203200" y="3688141"/>
                <a:chExt cx="7250544" cy="933973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6"/>
                <a:srcRect l="-30909"/>
                <a:stretch>
                  <a:fillRect/>
                </a:stretch>
              </p:blipFill>
              <p:spPr>
                <a:xfrm>
                  <a:off x="5486399" y="3720423"/>
                  <a:ext cx="1967345" cy="901691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000250" y="3721250"/>
                  <a:ext cx="3676650" cy="854057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03200" y="3688141"/>
                  <a:ext cx="1955800" cy="734769"/>
                </a:xfrm>
                <a:prstGeom prst="rect">
                  <a:avLst/>
                </a:prstGeom>
              </p:spPr>
            </p:pic>
          </p:grpSp>
        </p:grpSp>
        <p:sp>
          <p:nvSpPr>
            <p:cNvPr id="17" name="Rectangle 16"/>
            <p:cNvSpPr/>
            <p:nvPr/>
          </p:nvSpPr>
          <p:spPr>
            <a:xfrm>
              <a:off x="3402419" y="4316819"/>
              <a:ext cx="2041451" cy="5103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63835" y="4320364"/>
              <a:ext cx="964018" cy="5103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32793" y="5330442"/>
              <a:ext cx="2172584" cy="43238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57998" y="5337518"/>
              <a:ext cx="871869" cy="44657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08735" y="4795274"/>
              <a:ext cx="2350745" cy="297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latin typeface="+mj-lt"/>
                </a:rPr>
                <a:t>pairwise</a:t>
              </a:r>
              <a:r>
                <a:rPr lang="en-US" sz="1600" b="1" dirty="0" smtClean="0">
                  <a:latin typeface="+mj-lt"/>
                </a:rPr>
                <a:t> rotation consistency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06351" y="4788186"/>
              <a:ext cx="2150378" cy="297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+mj-lt"/>
                </a:rPr>
                <a:t>unary rotation consistency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49736" y="5716746"/>
              <a:ext cx="2555058" cy="297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latin typeface="+mj-lt"/>
                </a:rPr>
                <a:t>pairwise</a:t>
              </a:r>
              <a:r>
                <a:rPr lang="en-US" sz="1600" b="1" dirty="0" smtClean="0">
                  <a:latin typeface="+mj-lt"/>
                </a:rPr>
                <a:t> translation consistency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89885" y="5741550"/>
              <a:ext cx="2354690" cy="297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+mj-lt"/>
                </a:rPr>
                <a:t>unary translation consistency</a:t>
              </a:r>
              <a:endParaRPr lang="en-US" sz="1600" b="1" dirty="0">
                <a:latin typeface="+mj-lt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the MRF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discrete loopy belief propagation </a:t>
            </a:r>
            <a:r>
              <a:rPr lang="en-US" sz="2600" dirty="0" smtClean="0">
                <a:solidFill>
                  <a:srgbClr val="1DBB00"/>
                </a:solidFill>
              </a:rPr>
              <a:t>[Pearl88] </a:t>
            </a:r>
            <a:endParaRPr lang="en-US" dirty="0" smtClean="0"/>
          </a:p>
          <a:p>
            <a:pPr lvl="1"/>
            <a:r>
              <a:rPr lang="en-US" dirty="0" smtClean="0"/>
              <a:t>Up to 1,000,000 nodes (cameras and points)</a:t>
            </a:r>
          </a:p>
          <a:p>
            <a:pPr lvl="1"/>
            <a:r>
              <a:rPr lang="en-US" dirty="0" smtClean="0"/>
              <a:t>Up to 5,000,000 edges (constraints between cameras and points)</a:t>
            </a:r>
          </a:p>
          <a:p>
            <a:pPr lvl="1"/>
            <a:r>
              <a:rPr lang="en-US" dirty="0" smtClean="0"/>
              <a:t>6-dimensional label space for cameras                   (3-dimensional for points)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the MRF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Reduce 6-dimensional label space by…</a:t>
            </a:r>
          </a:p>
          <a:p>
            <a:pPr lvl="1"/>
            <a:r>
              <a:rPr lang="en-US" dirty="0" smtClean="0"/>
              <a:t>Solving for rotations &amp; translations independently</a:t>
            </a:r>
            <a:r>
              <a:rPr lang="en-US" sz="2300" dirty="0" smtClean="0">
                <a:solidFill>
                  <a:srgbClr val="1DBB00"/>
                </a:solidFill>
              </a:rPr>
              <a:t>[Martinec07], [Sim06], [Sinha08]</a:t>
            </a:r>
            <a:endParaRPr lang="en-US" sz="2300" dirty="0" smtClean="0"/>
          </a:p>
          <a:p>
            <a:pPr lvl="1"/>
            <a:r>
              <a:rPr lang="en-US" dirty="0" smtClean="0"/>
              <a:t>Assuming camera twist angles are near 0</a:t>
            </a:r>
          </a:p>
          <a:p>
            <a:pPr lvl="1"/>
            <a:r>
              <a:rPr lang="en-US" dirty="0" smtClean="0"/>
              <a:t>Initially solving for 2D camera positions</a:t>
            </a:r>
          </a:p>
          <a:p>
            <a:r>
              <a:rPr lang="en-US" dirty="0" smtClean="0"/>
              <a:t>Speed up BP by…</a:t>
            </a:r>
          </a:p>
          <a:p>
            <a:pPr lvl="1"/>
            <a:r>
              <a:rPr lang="en-US" dirty="0" smtClean="0"/>
              <a:t>Using a parallel implementation on a cluster</a:t>
            </a:r>
          </a:p>
          <a:p>
            <a:pPr lvl="1"/>
            <a:r>
              <a:rPr lang="en-US" dirty="0" smtClean="0"/>
              <a:t>Using distance transforms (aka min convolutions) to compute BP messages in O(L) time in # of labels (instead of O(L</a:t>
            </a:r>
            <a:r>
              <a:rPr lang="en-US" baseline="30000" dirty="0" smtClean="0"/>
              <a:t>2</a:t>
            </a:r>
            <a:r>
              <a:rPr lang="en-US" dirty="0" smtClean="0"/>
              <a:t>)) </a:t>
            </a:r>
            <a:r>
              <a:rPr lang="en-US" sz="2300" dirty="0" smtClean="0">
                <a:solidFill>
                  <a:srgbClr val="1DBB00"/>
                </a:solidFill>
              </a:rPr>
              <a:t>[Felzenszwalb04]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SfM from Internet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45500" cy="5077968"/>
          </a:xfrm>
        </p:spPr>
        <p:txBody>
          <a:bodyPr>
            <a:normAutofit/>
          </a:bodyPr>
          <a:lstStyle/>
          <a:p>
            <a:r>
              <a:rPr lang="en-US" dirty="0" smtClean="0"/>
              <a:t>Recent work has built 3D models from large, unstructured online image collections</a:t>
            </a:r>
          </a:p>
          <a:p>
            <a:pPr lvl="1"/>
            <a:r>
              <a:rPr lang="en-US" sz="2000" dirty="0" smtClean="0"/>
              <a:t>[Snavely06], [Li08], [Agarwal09], [Frahm10], Microsoft’s </a:t>
            </a:r>
            <a:r>
              <a:rPr lang="en-US" sz="2000" dirty="0" err="1" smtClean="0"/>
              <a:t>PhotoSynth</a:t>
            </a:r>
            <a:r>
              <a:rPr lang="en-US" sz="2000" dirty="0" smtClean="0"/>
              <a:t>, …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sz="2800" dirty="0" smtClean="0"/>
              <a:t>SfM is a key part of these reconstruction pipelines</a:t>
            </a:r>
            <a:endParaRPr lang="en-US" sz="2400" dirty="0" smtClean="0"/>
          </a:p>
        </p:txBody>
      </p:sp>
      <p:pic>
        <p:nvPicPr>
          <p:cNvPr id="4" name="Picture 2" descr="colosseum_teas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532" y="2822227"/>
            <a:ext cx="7898603" cy="275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BP: Rotations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2216" y="1498600"/>
            <a:ext cx="5340521" cy="5102352"/>
          </a:xfrm>
        </p:spPr>
        <p:txBody>
          <a:bodyPr>
            <a:normAutofit/>
          </a:bodyPr>
          <a:lstStyle/>
          <a:p>
            <a:r>
              <a:rPr lang="en-US" dirty="0" smtClean="0"/>
              <a:t>Parameterize viewing directions as points on unit sphere</a:t>
            </a:r>
          </a:p>
          <a:p>
            <a:pPr lvl="1"/>
            <a:r>
              <a:rPr lang="en-US" dirty="0" err="1" smtClean="0"/>
              <a:t>Discretize</a:t>
            </a:r>
            <a:r>
              <a:rPr lang="en-US" dirty="0" smtClean="0"/>
              <a:t> into 10x10x10 = 1,000 possible labels</a:t>
            </a:r>
          </a:p>
          <a:p>
            <a:pPr lvl="1"/>
            <a:r>
              <a:rPr lang="en-US" dirty="0" smtClean="0"/>
              <a:t>Measure rotational errors as robust Euclidean distances on sphere (to allow use of distance transform)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2112771"/>
            <a:ext cx="3108960" cy="30810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BP: Translations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Parameterize positions as 2D points in plane</a:t>
            </a:r>
          </a:p>
          <a:p>
            <a:pPr lvl="1"/>
            <a:r>
              <a:rPr lang="en-US" dirty="0" smtClean="0"/>
              <a:t>Use approximation to error function </a:t>
            </a:r>
          </a:p>
          <a:p>
            <a:pPr lvl="1">
              <a:buNone/>
            </a:pPr>
            <a:r>
              <a:rPr lang="en-US" dirty="0" smtClean="0"/>
              <a:t>	(to allow use of distance transforms)</a:t>
            </a:r>
          </a:p>
          <a:p>
            <a:pPr lvl="1"/>
            <a:r>
              <a:rPr lang="en-US" dirty="0" err="1" smtClean="0"/>
              <a:t>Discretize</a:t>
            </a:r>
            <a:r>
              <a:rPr lang="en-US" dirty="0" smtClean="0"/>
              <a:t> into up to 300 x 300 = 90,000 labels</a:t>
            </a:r>
          </a:p>
          <a:p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329910" y="3899693"/>
            <a:ext cx="3900202" cy="2686417"/>
            <a:chOff x="2659094" y="3960654"/>
            <a:chExt cx="2655094" cy="1828800"/>
          </a:xfrm>
        </p:grpSpPr>
        <p:grpSp>
          <p:nvGrpSpPr>
            <p:cNvPr id="4" name="Group 3"/>
            <p:cNvGrpSpPr/>
            <p:nvPr/>
          </p:nvGrpSpPr>
          <p:grpSpPr>
            <a:xfrm>
              <a:off x="2913888" y="3960654"/>
              <a:ext cx="2247900" cy="1828800"/>
              <a:chOff x="6616700" y="4623594"/>
              <a:chExt cx="2247900" cy="1828800"/>
            </a:xfrm>
            <a:scene3d>
              <a:camera prst="orthographicFront">
                <a:rot lat="18019246" lon="13539524" rev="19145739"/>
              </a:camera>
              <a:lightRig rig="threePt" dir="t"/>
            </a:scene3d>
          </p:grpSpPr>
          <p:sp>
            <p:nvSpPr>
              <p:cNvPr id="5" name="Rectangle 4"/>
              <p:cNvSpPr/>
              <p:nvPr/>
            </p:nvSpPr>
            <p:spPr bwMode="auto">
              <a:xfrm>
                <a:off x="6629400" y="4635500"/>
                <a:ext cx="2235200" cy="1816100"/>
              </a:xfrm>
              <a:prstGeom prst="rect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 bwMode="auto">
              <a:xfrm rot="5400000">
                <a:off x="6096000" y="5537200"/>
                <a:ext cx="1803400" cy="1588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 rot="5400000">
                <a:off x="6473825" y="5549900"/>
                <a:ext cx="1803400" cy="1588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 rot="5400000">
                <a:off x="6851650" y="5537200"/>
                <a:ext cx="1803400" cy="1588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 rot="5400000">
                <a:off x="7229475" y="5537200"/>
                <a:ext cx="1803400" cy="1588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 rot="5400000">
                <a:off x="7607300" y="5524500"/>
                <a:ext cx="1803400" cy="1588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6616700" y="4927600"/>
                <a:ext cx="2235200" cy="12700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6616700" y="5219700"/>
                <a:ext cx="2235200" cy="12700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>
                <a:off x="6616700" y="5511800"/>
                <a:ext cx="2235200" cy="12700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>
                <a:off x="6629400" y="5803900"/>
                <a:ext cx="2235200" cy="12700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6616700" y="6096000"/>
                <a:ext cx="2235200" cy="12700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6" name="Straight Arrow Connector 15"/>
            <p:cNvCxnSpPr/>
            <p:nvPr/>
          </p:nvCxnSpPr>
          <p:spPr bwMode="auto">
            <a:xfrm flipV="1">
              <a:off x="2671794" y="5205375"/>
              <a:ext cx="2642394" cy="25279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rot="5400000" flipH="1" flipV="1">
              <a:off x="2582894" y="4239260"/>
              <a:ext cx="1080294" cy="927894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62"/>
            <a:ext cx="8229600" cy="1143000"/>
          </a:xfrm>
        </p:spPr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02336" y="1804416"/>
            <a:ext cx="3596640" cy="9997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Discrete BP optimization over viewing directions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75360" y="3364992"/>
            <a:ext cx="2438400" cy="9265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NLLS refinement of rotations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0" y="3377184"/>
            <a:ext cx="3450336" cy="902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Discrete BP optimization over 2D translations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23104" y="4888992"/>
            <a:ext cx="2535936" cy="8778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NLLS refinement of 3D translations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endCxn id="5" idx="0"/>
          </p:cNvCxnSpPr>
          <p:nvPr/>
        </p:nvCxnSpPr>
        <p:spPr>
          <a:xfrm rot="16200000" flipH="1">
            <a:off x="1972056" y="1575816"/>
            <a:ext cx="451104" cy="60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5156" y="940308"/>
            <a:ext cx="264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latin typeface="+mj-lt"/>
              </a:rPr>
              <a:t>Pairwise</a:t>
            </a:r>
            <a:r>
              <a:rPr lang="en-US" sz="1800" dirty="0" smtClean="0">
                <a:latin typeface="+mj-lt"/>
              </a:rPr>
              <a:t> reconstructions, </a:t>
            </a:r>
            <a:r>
              <a:rPr lang="en-US" sz="1800" dirty="0" err="1" smtClean="0">
                <a:latin typeface="+mj-lt"/>
              </a:rPr>
              <a:t>geotags</a:t>
            </a:r>
            <a:r>
              <a:rPr lang="en-US" sz="1800" dirty="0" smtClean="0">
                <a:latin typeface="+mj-lt"/>
              </a:rPr>
              <a:t>, VPs</a:t>
            </a:r>
            <a:endParaRPr lang="en-US" sz="1800" dirty="0">
              <a:latin typeface="+mj-lt"/>
            </a:endParaRPr>
          </a:p>
        </p:txBody>
      </p:sp>
      <p:cxnSp>
        <p:nvCxnSpPr>
          <p:cNvPr id="16" name="Straight Arrow Connector 15"/>
          <p:cNvCxnSpPr>
            <a:stCxn id="5" idx="2"/>
            <a:endCxn id="6" idx="0"/>
          </p:cNvCxnSpPr>
          <p:nvPr/>
        </p:nvCxnSpPr>
        <p:spPr>
          <a:xfrm rot="5400000">
            <a:off x="1917192" y="3081528"/>
            <a:ext cx="560832" cy="60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2"/>
            <a:endCxn id="9" idx="0"/>
          </p:cNvCxnSpPr>
          <p:nvPr/>
        </p:nvCxnSpPr>
        <p:spPr>
          <a:xfrm rot="5400000">
            <a:off x="5989320" y="4581144"/>
            <a:ext cx="609600" cy="60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206752" y="2919984"/>
            <a:ext cx="1780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j-lt"/>
              </a:rPr>
              <a:t>Initial rotations</a:t>
            </a:r>
            <a:endParaRPr lang="en-US" sz="18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04032" y="3889248"/>
            <a:ext cx="135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j-lt"/>
              </a:rPr>
              <a:t>Refined rotations</a:t>
            </a:r>
            <a:endParaRPr lang="en-US" sz="1800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42304" y="4407408"/>
            <a:ext cx="291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j-lt"/>
              </a:rPr>
              <a:t>Initial translations, 2D points</a:t>
            </a:r>
            <a:endParaRPr lang="en-US" sz="1800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84976" y="5852160"/>
            <a:ext cx="2505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j-lt"/>
              </a:rPr>
              <a:t>Initial 3D camera poses, 3D points</a:t>
            </a:r>
            <a:endParaRPr lang="en-US" sz="1800" dirty="0">
              <a:latin typeface="+mj-lt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5995416" y="6038088"/>
            <a:ext cx="536448" cy="60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6" idx="3"/>
            <a:endCxn id="7" idx="1"/>
          </p:cNvCxnSpPr>
          <p:nvPr/>
        </p:nvCxnSpPr>
        <p:spPr>
          <a:xfrm>
            <a:off x="3413760" y="3828288"/>
            <a:ext cx="115824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endCxn id="7" idx="0"/>
          </p:cNvCxnSpPr>
          <p:nvPr/>
        </p:nvCxnSpPr>
        <p:spPr bwMode="auto">
          <a:xfrm rot="16200000" flipH="1">
            <a:off x="2616994" y="4579144"/>
            <a:ext cx="1904206" cy="119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Rounded Rectangle 3"/>
          <p:cNvSpPr/>
          <p:nvPr/>
        </p:nvSpPr>
        <p:spPr bwMode="auto">
          <a:xfrm>
            <a:off x="2095500" y="1511300"/>
            <a:ext cx="2959100" cy="5969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latin typeface="Calibri"/>
                <a:cs typeface="Calibri"/>
              </a:rPr>
              <a:t>Feature point detection</a:t>
            </a:r>
            <a:endParaRPr lang="en-US" sz="2200" b="1" dirty="0">
              <a:latin typeface="Calibri"/>
              <a:cs typeface="Calibri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095500" y="5537200"/>
            <a:ext cx="2959100" cy="11303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latin typeface="Calibri"/>
                <a:cs typeface="Calibri"/>
              </a:rPr>
              <a:t>Bundle adjustment</a:t>
            </a:r>
          </a:p>
          <a:p>
            <a:pPr algn="ctr"/>
            <a:r>
              <a:rPr lang="en-US" sz="1800" dirty="0" smtClean="0">
                <a:latin typeface="Calibri"/>
                <a:cs typeface="Calibri"/>
              </a:rPr>
              <a:t>Refine camera poses R, T </a:t>
            </a:r>
          </a:p>
          <a:p>
            <a:pPr algn="ctr"/>
            <a:r>
              <a:rPr lang="en-US" sz="1800" dirty="0" smtClean="0">
                <a:latin typeface="Calibri"/>
                <a:cs typeface="Calibri"/>
              </a:rPr>
              <a:t>and scene structure P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108200" y="2506133"/>
            <a:ext cx="2933700" cy="11049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2200" b="1" dirty="0" smtClean="0">
                <a:latin typeface="Calibri"/>
                <a:cs typeface="Calibri"/>
              </a:rPr>
              <a:t>Image matching</a:t>
            </a:r>
          </a:p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/>
                <a:cs typeface="Calibri"/>
              </a:rPr>
              <a:t>Find scene points seen by </a:t>
            </a:r>
          </a:p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/>
                <a:cs typeface="Calibri"/>
              </a:rPr>
              <a:t>multiple cameras</a:t>
            </a:r>
            <a:endParaRPr lang="en-US" sz="1800" dirty="0">
              <a:latin typeface="Calibri"/>
              <a:cs typeface="Calibri"/>
            </a:endParaRPr>
          </a:p>
        </p:txBody>
      </p:sp>
      <p:pic>
        <p:nvPicPr>
          <p:cNvPr id="9" name="Picture 2" descr="colosseum_teaser"/>
          <p:cNvPicPr>
            <a:picLocks noChangeAspect="1" noChangeArrowheads="1"/>
          </p:cNvPicPr>
          <p:nvPr/>
        </p:nvPicPr>
        <p:blipFill>
          <a:blip r:embed="rId2"/>
          <a:srcRect l="54829"/>
          <a:stretch>
            <a:fillRect/>
          </a:stretch>
        </p:blipFill>
        <p:spPr bwMode="auto">
          <a:xfrm>
            <a:off x="0" y="5446447"/>
            <a:ext cx="1662903" cy="128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olosseum_teas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3861" r="54015" b="-38146"/>
          <a:stretch>
            <a:fillRect/>
          </a:stretch>
        </p:blipFill>
        <p:spPr bwMode="auto">
          <a:xfrm>
            <a:off x="38100" y="1003300"/>
            <a:ext cx="1596531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 bwMode="auto">
          <a:xfrm>
            <a:off x="1625600" y="1765300"/>
            <a:ext cx="4699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4" idx="2"/>
            <a:endCxn id="8" idx="0"/>
          </p:cNvCxnSpPr>
          <p:nvPr/>
        </p:nvCxnSpPr>
        <p:spPr bwMode="auto">
          <a:xfrm rot="5400000">
            <a:off x="3376084" y="2307166"/>
            <a:ext cx="397933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rot="10800000">
            <a:off x="1676400" y="6070600"/>
            <a:ext cx="406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up 27"/>
          <p:cNvGrpSpPr/>
          <p:nvPr/>
        </p:nvGrpSpPr>
        <p:grpSpPr>
          <a:xfrm>
            <a:off x="2082800" y="3632994"/>
            <a:ext cx="2959100" cy="1506272"/>
            <a:chOff x="2095500" y="3442494"/>
            <a:chExt cx="2959100" cy="1506272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2095500" y="3818466"/>
              <a:ext cx="2959100" cy="11303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200" b="1" dirty="0" smtClean="0">
                  <a:latin typeface="Calibri"/>
                  <a:cs typeface="Calibri"/>
                </a:rPr>
                <a:t>Initialization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latin typeface="Calibri"/>
                  <a:cs typeface="Calibri"/>
                </a:rPr>
                <a:t>Robustly estimate camera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latin typeface="Calibri"/>
                  <a:cs typeface="Calibri"/>
                </a:rPr>
                <a:t>poses and/or scene points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200" dirty="0" smtClean="0">
                <a:latin typeface="Calibri"/>
                <a:cs typeface="Calibri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rot="5400000">
              <a:off x="3376084" y="3640667"/>
              <a:ext cx="397933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5" name="Left Brace 14"/>
          <p:cNvSpPr/>
          <p:nvPr/>
        </p:nvSpPr>
        <p:spPr bwMode="auto">
          <a:xfrm>
            <a:off x="5130800" y="3340100"/>
            <a:ext cx="469900" cy="3073400"/>
          </a:xfrm>
          <a:prstGeom prst="leftBrace">
            <a:avLst>
              <a:gd name="adj1" fmla="val 91092"/>
              <a:gd name="adj2" fmla="val 38579"/>
            </a:avLst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SfM</a:t>
            </a:r>
            <a:r>
              <a:rPr lang="en-US" dirty="0" smtClean="0"/>
              <a:t> on unstructured photo collections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08244" y="3683000"/>
            <a:ext cx="3483356" cy="2256028"/>
            <a:chOff x="573024" y="1682496"/>
            <a:chExt cx="6521528" cy="3962400"/>
          </a:xfrm>
        </p:grpSpPr>
        <p:sp>
          <p:nvSpPr>
            <p:cNvPr id="23" name="Rounded Rectangle 22"/>
            <p:cNvSpPr/>
            <p:nvPr/>
          </p:nvSpPr>
          <p:spPr>
            <a:xfrm>
              <a:off x="573024" y="1682496"/>
              <a:ext cx="3255264" cy="99974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Discrete optimization over viewing directions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975360" y="3243072"/>
              <a:ext cx="2438400" cy="92659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NLLS refinement of rotations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4083128" y="3255265"/>
              <a:ext cx="3011424" cy="90220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Discrete optimization over 2D translations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314777" y="4767072"/>
              <a:ext cx="2535935" cy="87782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NLLS refinement of 3D translations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Arrow Connector 28"/>
            <p:cNvCxnSpPr>
              <a:stCxn id="23" idx="2"/>
              <a:endCxn id="24" idx="0"/>
            </p:cNvCxnSpPr>
            <p:nvPr/>
          </p:nvCxnSpPr>
          <p:spPr>
            <a:xfrm rot="5400000">
              <a:off x="1917192" y="2959608"/>
              <a:ext cx="560832" cy="609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6" idx="2"/>
              <a:endCxn id="28" idx="0"/>
            </p:cNvCxnSpPr>
            <p:nvPr/>
          </p:nvCxnSpPr>
          <p:spPr>
            <a:xfrm rot="5400000">
              <a:off x="5280991" y="4459223"/>
              <a:ext cx="609600" cy="609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4" idx="3"/>
              <a:endCxn id="26" idx="1"/>
            </p:cNvCxnSpPr>
            <p:nvPr/>
          </p:nvCxnSpPr>
          <p:spPr>
            <a:xfrm>
              <a:off x="3413759" y="3706370"/>
              <a:ext cx="669370" cy="341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72272" cy="4724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Evaluated on several Flickr datasets</a:t>
            </a:r>
          </a:p>
          <a:p>
            <a:pPr lvl="1"/>
            <a:r>
              <a:rPr lang="en-US" dirty="0" smtClean="0"/>
              <a:t>Download photos (highest resolution available) &amp; </a:t>
            </a:r>
            <a:r>
              <a:rPr lang="en-US" dirty="0" err="1" smtClean="0"/>
              <a:t>geotags</a:t>
            </a:r>
            <a:r>
              <a:rPr lang="en-US" dirty="0" smtClean="0"/>
              <a:t> (if available) </a:t>
            </a:r>
          </a:p>
          <a:p>
            <a:pPr lvl="1"/>
            <a:r>
              <a:rPr lang="en-US" dirty="0" smtClean="0"/>
              <a:t>Removed images with missing EXIF focal lengths</a:t>
            </a:r>
          </a:p>
          <a:p>
            <a:pPr lvl="1"/>
            <a:r>
              <a:rPr lang="en-US" dirty="0" smtClean="0"/>
              <a:t>Removed panoramic and high-twist images</a:t>
            </a:r>
          </a:p>
          <a:p>
            <a:endParaRPr lang="en-US" dirty="0" smtClean="0"/>
          </a:p>
          <a:p>
            <a:r>
              <a:rPr lang="en-US" dirty="0" smtClean="0"/>
              <a:t>To build the image match graph</a:t>
            </a:r>
          </a:p>
          <a:p>
            <a:pPr lvl="1"/>
            <a:r>
              <a:rPr lang="en-US" dirty="0" smtClean="0"/>
              <a:t>Used vocabulary tree and inverted files to find similar photos </a:t>
            </a:r>
            <a:r>
              <a:rPr lang="en-US" sz="2486" dirty="0" smtClean="0">
                <a:solidFill>
                  <a:srgbClr val="1DBB00"/>
                </a:solidFill>
              </a:rPr>
              <a:t>[Agarwal09]</a:t>
            </a:r>
          </a:p>
          <a:p>
            <a:pPr lvl="1"/>
            <a:r>
              <a:rPr lang="en-US" dirty="0" smtClean="0"/>
              <a:t>Matched images with nearby </a:t>
            </a:r>
            <a:r>
              <a:rPr lang="en-US" dirty="0" err="1" smtClean="0"/>
              <a:t>geotags</a:t>
            </a:r>
            <a:r>
              <a:rPr lang="en-US" dirty="0" smtClean="0"/>
              <a:t>, closing triangles and performing successive rounds of query expansion </a:t>
            </a:r>
            <a:r>
              <a:rPr lang="en-US" sz="2486" dirty="0" smtClean="0">
                <a:solidFill>
                  <a:srgbClr val="1DBB00"/>
                </a:solidFill>
              </a:rPr>
              <a:t>[Frahm10]</a:t>
            </a:r>
            <a:endParaRPr lang="en-US" sz="2486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24561" cy="539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9419" y="348040"/>
            <a:ext cx="47117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Acropolis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Reconstructed images: 454</a:t>
            </a:r>
            <a:b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Edges in MRF: 65,097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Median camera pose difference </a:t>
            </a:r>
          </a:p>
          <a:p>
            <a:pPr>
              <a:tabLst>
                <a:tab pos="457200" algn="l"/>
              </a:tabLst>
            </a:pP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  <a:cs typeface="Calibri"/>
              </a:rPr>
              <a:t>wrt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 IBA: 0.1m</a:t>
            </a:r>
            <a:endParaRPr lang="en-US" sz="2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17853" t="13158" r="22734" b="31146"/>
          <a:stretch>
            <a:fillRect/>
          </a:stretch>
        </p:blipFill>
        <p:spPr>
          <a:xfrm>
            <a:off x="4953000" y="4495800"/>
            <a:ext cx="4191001" cy="2362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63500"/>
            <a:ext cx="7175500" cy="476969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09600" y="4572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200" y="4958140"/>
            <a:ext cx="5905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Dubrovnik (Croatia)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Reconstructed images: 6,532</a:t>
            </a:r>
            <a:b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Edges in MRF: 1,835,488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Median camera pose difference 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  <a:cs typeface="Calibri"/>
              </a:rPr>
              <a:t>wrt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 IBA: 1.0m</a:t>
            </a:r>
            <a:endParaRPr lang="en-US" sz="2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ArtsQuad.mp4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TextBox 8"/>
          <p:cNvSpPr txBox="1"/>
          <p:nvPr/>
        </p:nvSpPr>
        <p:spPr>
          <a:xfrm>
            <a:off x="127000" y="63500"/>
            <a:ext cx="4711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Quad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Reconstructed images: 5,233</a:t>
            </a:r>
            <a:b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Edges in MRF: 995,734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truth 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8408"/>
          </a:xfrm>
        </p:spPr>
        <p:txBody>
          <a:bodyPr>
            <a:normAutofit/>
          </a:bodyPr>
          <a:lstStyle/>
          <a:p>
            <a:r>
              <a:rPr lang="en-US" dirty="0" smtClean="0"/>
              <a:t>Captured 348 photos of Quad from locations surveyed with differential GPS</a:t>
            </a:r>
          </a:p>
          <a:p>
            <a:r>
              <a:rPr lang="en-US" dirty="0" smtClean="0"/>
              <a:t>Allows for ground truth comparison of reconstructed camera positions</a:t>
            </a:r>
          </a:p>
          <a:p>
            <a:r>
              <a:rPr lang="en-US" dirty="0" smtClean="0">
                <a:cs typeface="Calibri"/>
              </a:rPr>
              <a:t>Median error </a:t>
            </a:r>
            <a:r>
              <a:rPr lang="en-US" dirty="0" err="1" smtClean="0">
                <a:cs typeface="Calibri"/>
              </a:rPr>
              <a:t>wrt</a:t>
            </a:r>
            <a:r>
              <a:rPr lang="en-US" dirty="0" smtClean="0">
                <a:cs typeface="Calibri"/>
              </a:rPr>
              <a:t> ground truth: 			1.16m for our approach (</a:t>
            </a:r>
            <a:r>
              <a:rPr lang="en-US" dirty="0" err="1" smtClean="0">
                <a:cs typeface="Calibri"/>
              </a:rPr>
              <a:t>vs</a:t>
            </a:r>
            <a:r>
              <a:rPr lang="en-US" dirty="0" smtClean="0">
                <a:cs typeface="Calibri"/>
              </a:rPr>
              <a:t> 1.01m for IBA)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038295"/>
            <a:ext cx="8382000" cy="5566676"/>
          </a:xfrm>
          <a:prstGeom prst="rect">
            <a:avLst/>
          </a:prstGeom>
        </p:spPr>
      </p:pic>
      <p:pic>
        <p:nvPicPr>
          <p:cNvPr id="1026" name="Picture 2" descr="C:\snavely\projects\photocity\datasets\uris\uris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962400"/>
            <a:ext cx="2897822" cy="2057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707036"/>
            <a:ext cx="3200400" cy="198494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sage-nic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323" y="4724400"/>
            <a:ext cx="3772277" cy="1905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457200"/>
            <a:ext cx="3057696" cy="1828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27000" y="63500"/>
            <a:ext cx="4711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Quad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Total images: 6,514</a:t>
            </a:r>
            <a:b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Reconstructed images: 5,233</a:t>
            </a:r>
            <a:b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Edges in MRF: 995,734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Ground truth for 348 cameras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Median error </a:t>
            </a:r>
            <a:r>
              <a:rPr lang="en-US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wrt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 ground truth:</a:t>
            </a:r>
          </a:p>
          <a:p>
            <a:pPr defTabSz="457200"/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	1.16m (</a:t>
            </a:r>
            <a:r>
              <a:rPr lang="en-US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vs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 1.01 for IBA)</a:t>
            </a:r>
            <a:endParaRPr lang="en-US" sz="18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4313238" y="2362200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3076" name="AutoShape 4"/>
          <p:cNvSpPr>
            <a:spLocks noChangeArrowheads="1"/>
          </p:cNvSpPr>
          <p:nvPr/>
        </p:nvSpPr>
        <p:spPr bwMode="auto">
          <a:xfrm rot="5400000">
            <a:off x="867569" y="3709194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3077" name="Rectangle 5"/>
          <p:cNvSpPr>
            <a:spLocks noChangeArrowheads="1"/>
          </p:cNvSpPr>
          <p:nvPr/>
        </p:nvSpPr>
        <p:spPr bwMode="auto">
          <a:xfrm>
            <a:off x="2017713" y="4284663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3078" name="AutoShape 6"/>
          <p:cNvSpPr>
            <a:spLocks noChangeArrowheads="1"/>
          </p:cNvSpPr>
          <p:nvPr/>
        </p:nvSpPr>
        <p:spPr bwMode="auto">
          <a:xfrm rot="16200000" flipH="1">
            <a:off x="6050757" y="3901281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3079" name="Rectangle 7"/>
          <p:cNvSpPr>
            <a:spLocks noChangeArrowheads="1"/>
          </p:cNvSpPr>
          <p:nvPr/>
        </p:nvSpPr>
        <p:spPr bwMode="auto">
          <a:xfrm>
            <a:off x="6881813" y="4540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8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3080" name="Rectangle 8"/>
          <p:cNvSpPr>
            <a:spLocks noChangeArrowheads="1"/>
          </p:cNvSpPr>
          <p:nvPr/>
        </p:nvSpPr>
        <p:spPr bwMode="auto">
          <a:xfrm>
            <a:off x="3563938" y="4343400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3081" name="Rectangle 9"/>
          <p:cNvSpPr>
            <a:spLocks noChangeArrowheads="1"/>
          </p:cNvSpPr>
          <p:nvPr/>
        </p:nvSpPr>
        <p:spPr bwMode="auto">
          <a:xfrm>
            <a:off x="4459288" y="485457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3082" name="Line 10"/>
          <p:cNvSpPr>
            <a:spLocks noChangeShapeType="1"/>
          </p:cNvSpPr>
          <p:nvPr/>
        </p:nvSpPr>
        <p:spPr bwMode="auto">
          <a:xfrm flipH="1">
            <a:off x="461963" y="3581400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83" name="Line 11"/>
          <p:cNvSpPr>
            <a:spLocks noChangeShapeType="1"/>
          </p:cNvSpPr>
          <p:nvPr/>
        </p:nvSpPr>
        <p:spPr bwMode="auto">
          <a:xfrm flipH="1">
            <a:off x="461963" y="50292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84" name="Line 12"/>
          <p:cNvSpPr>
            <a:spLocks noChangeShapeType="1"/>
          </p:cNvSpPr>
          <p:nvPr/>
        </p:nvSpPr>
        <p:spPr bwMode="auto">
          <a:xfrm flipH="1">
            <a:off x="461963" y="4081463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85" name="Line 13"/>
          <p:cNvSpPr>
            <a:spLocks noChangeShapeType="1"/>
          </p:cNvSpPr>
          <p:nvPr/>
        </p:nvSpPr>
        <p:spPr bwMode="auto">
          <a:xfrm flipH="1">
            <a:off x="461963" y="5562600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86" name="Line 14"/>
          <p:cNvSpPr>
            <a:spLocks noChangeShapeType="1"/>
          </p:cNvSpPr>
          <p:nvPr/>
        </p:nvSpPr>
        <p:spPr bwMode="auto">
          <a:xfrm>
            <a:off x="3551238" y="4346575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87" name="Line 15"/>
          <p:cNvSpPr>
            <a:spLocks noChangeShapeType="1"/>
          </p:cNvSpPr>
          <p:nvPr/>
        </p:nvSpPr>
        <p:spPr bwMode="auto">
          <a:xfrm flipH="1">
            <a:off x="4541838" y="4365625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88" name="Line 16"/>
          <p:cNvSpPr>
            <a:spLocks noChangeShapeType="1"/>
          </p:cNvSpPr>
          <p:nvPr/>
        </p:nvSpPr>
        <p:spPr bwMode="auto">
          <a:xfrm>
            <a:off x="3551238" y="5813425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89" name="Line 17"/>
          <p:cNvSpPr>
            <a:spLocks noChangeShapeType="1"/>
          </p:cNvSpPr>
          <p:nvPr/>
        </p:nvSpPr>
        <p:spPr bwMode="auto">
          <a:xfrm flipH="1">
            <a:off x="4541838" y="5813425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90" name="Line 18"/>
          <p:cNvSpPr>
            <a:spLocks noChangeShapeType="1"/>
          </p:cNvSpPr>
          <p:nvPr/>
        </p:nvSpPr>
        <p:spPr bwMode="auto">
          <a:xfrm>
            <a:off x="6164263" y="4273550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91" name="Line 19"/>
          <p:cNvSpPr>
            <a:spLocks noChangeShapeType="1"/>
          </p:cNvSpPr>
          <p:nvPr/>
        </p:nvSpPr>
        <p:spPr bwMode="auto">
          <a:xfrm flipV="1">
            <a:off x="6151563" y="5602288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92" name="Line 20"/>
          <p:cNvSpPr>
            <a:spLocks noChangeShapeType="1"/>
          </p:cNvSpPr>
          <p:nvPr/>
        </p:nvSpPr>
        <p:spPr bwMode="auto">
          <a:xfrm>
            <a:off x="7904163" y="5221288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93" name="Line 21"/>
          <p:cNvSpPr>
            <a:spLocks noChangeShapeType="1"/>
          </p:cNvSpPr>
          <p:nvPr/>
        </p:nvSpPr>
        <p:spPr bwMode="auto">
          <a:xfrm>
            <a:off x="7904163" y="3773488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94" name="Text Box 22"/>
          <p:cNvSpPr txBox="1">
            <a:spLocks noChangeArrowheads="1"/>
          </p:cNvSpPr>
          <p:nvPr/>
        </p:nvSpPr>
        <p:spPr bwMode="auto">
          <a:xfrm>
            <a:off x="695325" y="561816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Camera 1</a:t>
            </a:r>
          </a:p>
        </p:txBody>
      </p:sp>
      <p:sp>
        <p:nvSpPr>
          <p:cNvPr id="643095" name="Text Box 23"/>
          <p:cNvSpPr txBox="1">
            <a:spLocks noChangeArrowheads="1"/>
          </p:cNvSpPr>
          <p:nvPr/>
        </p:nvSpPr>
        <p:spPr bwMode="auto">
          <a:xfrm>
            <a:off x="2847975" y="6040438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Camera 2</a:t>
            </a:r>
          </a:p>
        </p:txBody>
      </p:sp>
      <p:sp>
        <p:nvSpPr>
          <p:cNvPr id="643096" name="Text Box 24"/>
          <p:cNvSpPr txBox="1">
            <a:spLocks noChangeArrowheads="1"/>
          </p:cNvSpPr>
          <p:nvPr/>
        </p:nvSpPr>
        <p:spPr bwMode="auto">
          <a:xfrm>
            <a:off x="7281863" y="561816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Camera 3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425575" y="4119563"/>
            <a:ext cx="1076325" cy="860425"/>
            <a:chOff x="831" y="2079"/>
            <a:chExt cx="822" cy="657"/>
          </a:xfrm>
        </p:grpSpPr>
        <p:sp>
          <p:nvSpPr>
            <p:cNvPr id="19524" name="Oval 26"/>
            <p:cNvSpPr>
              <a:spLocks noChangeArrowheads="1"/>
            </p:cNvSpPr>
            <p:nvPr/>
          </p:nvSpPr>
          <p:spPr bwMode="auto">
            <a:xfrm>
              <a:off x="840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5" name="Oval 27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6" name="Oval 28"/>
            <p:cNvSpPr>
              <a:spLocks noChangeArrowheads="1"/>
            </p:cNvSpPr>
            <p:nvPr/>
          </p:nvSpPr>
          <p:spPr bwMode="auto">
            <a:xfrm>
              <a:off x="831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7" name="Oval 29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8" name="Oval 30"/>
            <p:cNvSpPr>
              <a:spLocks noChangeArrowheads="1"/>
            </p:cNvSpPr>
            <p:nvPr/>
          </p:nvSpPr>
          <p:spPr bwMode="auto">
            <a:xfrm>
              <a:off x="1584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9" name="Oval 31"/>
            <p:cNvSpPr>
              <a:spLocks noChangeArrowheads="1"/>
            </p:cNvSpPr>
            <p:nvPr/>
          </p:nvSpPr>
          <p:spPr bwMode="auto">
            <a:xfrm>
              <a:off x="1572" y="2115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0" name="Oval 32"/>
            <p:cNvSpPr>
              <a:spLocks noChangeArrowheads="1"/>
            </p:cNvSpPr>
            <p:nvPr/>
          </p:nvSpPr>
          <p:spPr bwMode="auto">
            <a:xfrm>
              <a:off x="102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968750" y="4591050"/>
            <a:ext cx="1073150" cy="950913"/>
            <a:chOff x="2412" y="2031"/>
            <a:chExt cx="837" cy="741"/>
          </a:xfrm>
        </p:grpSpPr>
        <p:sp>
          <p:nvSpPr>
            <p:cNvPr id="19517" name="Oval 34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8" name="Oval 35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9" name="Oval 36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0" name="Oval 37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1" name="Oval 38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2" name="Oval 39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3" name="Oval 40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6510338" y="4197350"/>
            <a:ext cx="1003300" cy="1016000"/>
            <a:chOff x="4188" y="2004"/>
            <a:chExt cx="756" cy="765"/>
          </a:xfrm>
        </p:grpSpPr>
        <p:sp>
          <p:nvSpPr>
            <p:cNvPr id="19510" name="Oval 42"/>
            <p:cNvSpPr>
              <a:spLocks noChangeArrowheads="1"/>
            </p:cNvSpPr>
            <p:nvPr/>
          </p:nvSpPr>
          <p:spPr bwMode="auto">
            <a:xfrm>
              <a:off x="4191" y="210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1" name="Oval 43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2" name="Oval 44"/>
            <p:cNvSpPr>
              <a:spLocks noChangeArrowheads="1"/>
            </p:cNvSpPr>
            <p:nvPr/>
          </p:nvSpPr>
          <p:spPr bwMode="auto">
            <a:xfrm>
              <a:off x="4188" y="2523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3" name="Oval 45"/>
            <p:cNvSpPr>
              <a:spLocks noChangeArrowheads="1"/>
            </p:cNvSpPr>
            <p:nvPr/>
          </p:nvSpPr>
          <p:spPr bwMode="auto">
            <a:xfrm>
              <a:off x="4428" y="2700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4" name="Oval 46"/>
            <p:cNvSpPr>
              <a:spLocks noChangeArrowheads="1"/>
            </p:cNvSpPr>
            <p:nvPr/>
          </p:nvSpPr>
          <p:spPr bwMode="auto">
            <a:xfrm>
              <a:off x="4875" y="2592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5" name="Oval 47"/>
            <p:cNvSpPr>
              <a:spLocks noChangeArrowheads="1"/>
            </p:cNvSpPr>
            <p:nvPr/>
          </p:nvSpPr>
          <p:spPr bwMode="auto">
            <a:xfrm>
              <a:off x="4848" y="2175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6" name="Oval 48"/>
            <p:cNvSpPr>
              <a:spLocks noChangeArrowheads="1"/>
            </p:cNvSpPr>
            <p:nvPr/>
          </p:nvSpPr>
          <p:spPr bwMode="auto">
            <a:xfrm>
              <a:off x="4635" y="2004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3121" name="Text Box 49"/>
          <p:cNvSpPr txBox="1">
            <a:spLocks noChangeArrowheads="1"/>
          </p:cNvSpPr>
          <p:nvPr/>
        </p:nvSpPr>
        <p:spPr bwMode="auto">
          <a:xfrm>
            <a:off x="792163" y="5829300"/>
            <a:ext cx="898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 dirty="0">
                <a:latin typeface="Times New Roman" pitchFamily="18" charset="0"/>
              </a:rPr>
              <a:t>R</a:t>
            </a:r>
            <a:r>
              <a:rPr lang="en-US" sz="2800" baseline="-25000" dirty="0">
                <a:latin typeface="Times New Roman" pitchFamily="18" charset="0"/>
              </a:rPr>
              <a:t>1</a:t>
            </a:r>
            <a:r>
              <a:rPr lang="en-US" sz="2800" i="1" dirty="0">
                <a:latin typeface="Times New Roman" pitchFamily="18" charset="0"/>
              </a:rPr>
              <a:t>,t</a:t>
            </a:r>
            <a:r>
              <a:rPr lang="en-US" sz="2800" baseline="-25000" dirty="0">
                <a:latin typeface="Times New Roman" pitchFamily="18" charset="0"/>
              </a:rPr>
              <a:t>1</a:t>
            </a:r>
          </a:p>
        </p:txBody>
      </p:sp>
      <p:sp>
        <p:nvSpPr>
          <p:cNvPr id="643122" name="Text Box 50"/>
          <p:cNvSpPr txBox="1">
            <a:spLocks noChangeArrowheads="1"/>
          </p:cNvSpPr>
          <p:nvPr/>
        </p:nvSpPr>
        <p:spPr bwMode="auto">
          <a:xfrm>
            <a:off x="2986088" y="6251575"/>
            <a:ext cx="898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latin typeface="Times New Roman" pitchFamily="18" charset="0"/>
              </a:rPr>
              <a:t>R</a:t>
            </a:r>
            <a:r>
              <a:rPr lang="en-US" sz="2800" baseline="-25000">
                <a:latin typeface="Times New Roman" pitchFamily="18" charset="0"/>
              </a:rPr>
              <a:t>2</a:t>
            </a:r>
            <a:r>
              <a:rPr lang="en-US" sz="2800" i="1">
                <a:latin typeface="Times New Roman" pitchFamily="18" charset="0"/>
              </a:rPr>
              <a:t>,t</a:t>
            </a:r>
            <a:r>
              <a:rPr lang="en-US" sz="2800" baseline="-25000">
                <a:latin typeface="Times New Roman" pitchFamily="18" charset="0"/>
              </a:rPr>
              <a:t>2</a:t>
            </a:r>
          </a:p>
        </p:txBody>
      </p:sp>
      <p:sp>
        <p:nvSpPr>
          <p:cNvPr id="643123" name="Text Box 51"/>
          <p:cNvSpPr txBox="1">
            <a:spLocks noChangeArrowheads="1"/>
          </p:cNvSpPr>
          <p:nvPr/>
        </p:nvSpPr>
        <p:spPr bwMode="auto">
          <a:xfrm>
            <a:off x="7504113" y="5829300"/>
            <a:ext cx="898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latin typeface="Times New Roman" pitchFamily="18" charset="0"/>
              </a:rPr>
              <a:t>R</a:t>
            </a:r>
            <a:r>
              <a:rPr lang="en-US" sz="2800" baseline="-25000">
                <a:latin typeface="Times New Roman" pitchFamily="18" charset="0"/>
              </a:rPr>
              <a:t>3</a:t>
            </a:r>
            <a:r>
              <a:rPr lang="en-US" sz="2800" i="1">
                <a:latin typeface="Times New Roman" pitchFamily="18" charset="0"/>
              </a:rPr>
              <a:t>,t</a:t>
            </a:r>
            <a:r>
              <a:rPr lang="en-US" sz="2800" baseline="-25000">
                <a:latin typeface="Times New Roman" pitchFamily="18" charset="0"/>
              </a:rPr>
              <a:t>3</a:t>
            </a:r>
          </a:p>
        </p:txBody>
      </p: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2805113" y="1355725"/>
            <a:ext cx="3338512" cy="2684463"/>
            <a:chOff x="1986" y="854"/>
            <a:chExt cx="2103" cy="1691"/>
          </a:xfrm>
        </p:grpSpPr>
        <p:sp>
          <p:nvSpPr>
            <p:cNvPr id="19503" name="Text Box 53"/>
            <p:cNvSpPr txBox="1">
              <a:spLocks noChangeArrowheads="1"/>
            </p:cNvSpPr>
            <p:nvPr/>
          </p:nvSpPr>
          <p:spPr bwMode="auto">
            <a:xfrm>
              <a:off x="2009" y="1170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 dirty="0">
                  <a:latin typeface="Times New Roman" pitchFamily="18" charset="0"/>
                </a:rPr>
                <a:t>p</a:t>
              </a:r>
              <a:r>
                <a:rPr lang="en-US" sz="2400" baseline="-25000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9504" name="Text Box 54"/>
            <p:cNvSpPr txBox="1">
              <a:spLocks noChangeArrowheads="1"/>
            </p:cNvSpPr>
            <p:nvPr/>
          </p:nvSpPr>
          <p:spPr bwMode="auto">
            <a:xfrm>
              <a:off x="2686" y="854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p</a:t>
              </a:r>
              <a:r>
                <a:rPr lang="en-US" sz="2400" baseline="-2500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19505" name="Text Box 55"/>
            <p:cNvSpPr txBox="1">
              <a:spLocks noChangeArrowheads="1"/>
            </p:cNvSpPr>
            <p:nvPr/>
          </p:nvSpPr>
          <p:spPr bwMode="auto">
            <a:xfrm>
              <a:off x="3703" y="1192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p</a:t>
              </a:r>
              <a:r>
                <a:rPr lang="en-US" sz="2400" baseline="-25000"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19506" name="Text Box 56"/>
            <p:cNvSpPr txBox="1">
              <a:spLocks noChangeArrowheads="1"/>
            </p:cNvSpPr>
            <p:nvPr/>
          </p:nvSpPr>
          <p:spPr bwMode="auto">
            <a:xfrm>
              <a:off x="3049" y="1509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p</a:t>
              </a:r>
              <a:r>
                <a:rPr lang="en-US" sz="2400" baseline="-250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9507" name="Text Box 57"/>
            <p:cNvSpPr txBox="1">
              <a:spLocks noChangeArrowheads="1"/>
            </p:cNvSpPr>
            <p:nvPr/>
          </p:nvSpPr>
          <p:spPr bwMode="auto">
            <a:xfrm>
              <a:off x="1986" y="1945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p</a:t>
              </a:r>
              <a:r>
                <a:rPr lang="en-US" sz="2400" baseline="-2500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19508" name="Text Box 58"/>
            <p:cNvSpPr txBox="1">
              <a:spLocks noChangeArrowheads="1"/>
            </p:cNvSpPr>
            <p:nvPr/>
          </p:nvSpPr>
          <p:spPr bwMode="auto">
            <a:xfrm>
              <a:off x="2663" y="2257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p</a:t>
              </a:r>
              <a:r>
                <a:rPr lang="en-US" sz="2400" baseline="-25000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19509" name="Text Box 59"/>
            <p:cNvSpPr txBox="1">
              <a:spLocks noChangeArrowheads="1"/>
            </p:cNvSpPr>
            <p:nvPr/>
          </p:nvSpPr>
          <p:spPr bwMode="auto">
            <a:xfrm>
              <a:off x="3751" y="1969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p</a:t>
              </a:r>
              <a:r>
                <a:rPr lang="en-US" sz="2400" baseline="-25000">
                  <a:latin typeface="Times New Roman" pitchFamily="18" charset="0"/>
                </a:rPr>
                <a:t>7</a:t>
              </a:r>
            </a:p>
          </p:txBody>
        </p:sp>
      </p:grpSp>
      <p:sp>
        <p:nvSpPr>
          <p:cNvPr id="643132" name="Line 60"/>
          <p:cNvSpPr>
            <a:spLocks noChangeShapeType="1"/>
          </p:cNvSpPr>
          <p:nvPr/>
        </p:nvSpPr>
        <p:spPr bwMode="auto">
          <a:xfrm flipH="1">
            <a:off x="466725" y="2162175"/>
            <a:ext cx="2881313" cy="345598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3133" name="Line 61"/>
          <p:cNvSpPr>
            <a:spLocks noChangeShapeType="1"/>
          </p:cNvSpPr>
          <p:nvPr/>
        </p:nvSpPr>
        <p:spPr bwMode="auto">
          <a:xfrm>
            <a:off x="3348038" y="2200275"/>
            <a:ext cx="1150937" cy="426243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3134" name="Line 62"/>
          <p:cNvSpPr>
            <a:spLocks noChangeShapeType="1"/>
          </p:cNvSpPr>
          <p:nvPr/>
        </p:nvSpPr>
        <p:spPr bwMode="auto">
          <a:xfrm>
            <a:off x="3348038" y="2200275"/>
            <a:ext cx="4992687" cy="337978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3208338" y="1733550"/>
            <a:ext cx="2362200" cy="2090738"/>
            <a:chOff x="2412" y="2031"/>
            <a:chExt cx="837" cy="741"/>
          </a:xfrm>
        </p:grpSpPr>
        <p:sp>
          <p:nvSpPr>
            <p:cNvPr id="19496" name="Oval 64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7" name="Oval 65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8" name="Oval 66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9" name="Oval 67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0" name="Oval 68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1" name="Oval 69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2" name="Oval 70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75"/>
          <p:cNvGrpSpPr/>
          <p:nvPr/>
        </p:nvGrpSpPr>
        <p:grpSpPr>
          <a:xfrm>
            <a:off x="6144768" y="1930400"/>
            <a:ext cx="2718816" cy="1288288"/>
            <a:chOff x="6144768" y="1930400"/>
            <a:chExt cx="2718816" cy="1288288"/>
          </a:xfrm>
        </p:grpSpPr>
        <p:sp>
          <p:nvSpPr>
            <p:cNvPr id="74" name="Rectangle 73"/>
            <p:cNvSpPr/>
            <p:nvPr/>
          </p:nvSpPr>
          <p:spPr>
            <a:xfrm>
              <a:off x="6144768" y="1950720"/>
              <a:ext cx="2718816" cy="12679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1"/>
            <p:cNvGrpSpPr>
              <a:grpSpLocks/>
            </p:cNvGrpSpPr>
            <p:nvPr/>
          </p:nvGrpSpPr>
          <p:grpSpPr bwMode="auto">
            <a:xfrm>
              <a:off x="6300790" y="1930400"/>
              <a:ext cx="2405063" cy="1184275"/>
              <a:chOff x="3969" y="1047"/>
              <a:chExt cx="1515" cy="746"/>
            </a:xfrm>
          </p:grpSpPr>
          <p:sp>
            <p:nvSpPr>
              <p:cNvPr id="19494" name="Text Box 72"/>
              <p:cNvSpPr txBox="1">
                <a:spLocks noChangeArrowheads="1"/>
              </p:cNvSpPr>
              <p:nvPr/>
            </p:nvSpPr>
            <p:spPr bwMode="auto">
              <a:xfrm>
                <a:off x="4186" y="1047"/>
                <a:ext cx="1041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200" i="1" dirty="0">
                    <a:latin typeface="Times New Roman" pitchFamily="18" charset="0"/>
                  </a:rPr>
                  <a:t>minimize</a:t>
                </a:r>
              </a:p>
            </p:txBody>
          </p:sp>
          <p:sp>
            <p:nvSpPr>
              <p:cNvPr id="19495" name="Text Box 73"/>
              <p:cNvSpPr txBox="1">
                <a:spLocks noChangeArrowheads="1"/>
              </p:cNvSpPr>
              <p:nvPr/>
            </p:nvSpPr>
            <p:spPr bwMode="auto">
              <a:xfrm>
                <a:off x="3969" y="1313"/>
                <a:ext cx="1515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4400" dirty="0">
                    <a:latin typeface="Times New Roman" pitchFamily="18" charset="0"/>
                  </a:rPr>
                  <a:t>f</a:t>
                </a:r>
                <a:r>
                  <a:rPr lang="en-US" sz="4400" i="1" dirty="0">
                    <a:latin typeface="Times New Roman" pitchFamily="18" charset="0"/>
                  </a:rPr>
                  <a:t> </a:t>
                </a:r>
                <a:r>
                  <a:rPr lang="en-US" sz="4400" dirty="0" smtClean="0">
                    <a:latin typeface="Times New Roman" pitchFamily="18" charset="0"/>
                  </a:rPr>
                  <a:t>(</a:t>
                </a:r>
                <a:r>
                  <a:rPr lang="en-US" sz="4400" b="1" dirty="0" smtClean="0">
                    <a:latin typeface="Times New Roman" pitchFamily="18" charset="0"/>
                  </a:rPr>
                  <a:t>R</a:t>
                </a:r>
                <a:r>
                  <a:rPr lang="en-US" sz="4400" dirty="0" smtClean="0">
                    <a:latin typeface="Times New Roman" pitchFamily="18" charset="0"/>
                  </a:rPr>
                  <a:t>,</a:t>
                </a:r>
                <a:r>
                  <a:rPr lang="en-US" sz="2000" dirty="0" smtClean="0">
                    <a:latin typeface="Times New Roman" pitchFamily="18" charset="0"/>
                  </a:rPr>
                  <a:t> </a:t>
                </a:r>
                <a:r>
                  <a:rPr lang="en-US" sz="4400" b="1" dirty="0" smtClean="0">
                    <a:latin typeface="Times New Roman" pitchFamily="18" charset="0"/>
                  </a:rPr>
                  <a:t>T</a:t>
                </a:r>
                <a:r>
                  <a:rPr lang="en-US" sz="4400" dirty="0" smtClean="0">
                    <a:latin typeface="Times New Roman" pitchFamily="18" charset="0"/>
                  </a:rPr>
                  <a:t>,</a:t>
                </a:r>
                <a:r>
                  <a:rPr lang="en-US" sz="2000" dirty="0" smtClean="0">
                    <a:latin typeface="Times New Roman" pitchFamily="18" charset="0"/>
                  </a:rPr>
                  <a:t> </a:t>
                </a:r>
                <a:r>
                  <a:rPr lang="en-US" sz="4400" b="1" dirty="0" smtClean="0">
                    <a:latin typeface="Times New Roman" pitchFamily="18" charset="0"/>
                  </a:rPr>
                  <a:t>P</a:t>
                </a:r>
                <a:r>
                  <a:rPr lang="en-US" sz="4400" dirty="0" smtClean="0">
                    <a:latin typeface="Times New Roman" pitchFamily="18" charset="0"/>
                  </a:rPr>
                  <a:t>)</a:t>
                </a:r>
                <a:endParaRPr lang="en-US" sz="4400" dirty="0">
                  <a:latin typeface="Times New Roman" pitchFamily="18" charset="0"/>
                </a:endParaRPr>
              </a:p>
            </p:txBody>
          </p:sp>
        </p:grpSp>
      </p:grpSp>
      <p:sp>
        <p:nvSpPr>
          <p:cNvPr id="75" name="Title 7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from Motion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ome1_20fps.mp4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711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Central Rome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Reconstructed images: 14,754</a:t>
            </a:r>
            <a:b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Edges in MRF: 2,258,416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8564"/>
            <a:ext cx="5514044" cy="328660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900" y="3702227"/>
            <a:ext cx="5105400" cy="30536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13523" y="105164"/>
            <a:ext cx="47117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Central Rome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Reconstructed images: 14,754</a:t>
            </a:r>
            <a:b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Edges in MRF: 2,258,416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Median camera pose difference</a:t>
            </a:r>
          </a:p>
          <a:p>
            <a:pPr>
              <a:tabLst>
                <a:tab pos="457200" algn="l"/>
              </a:tabLst>
            </a:pP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  <a:cs typeface="Calibri"/>
              </a:rPr>
              <a:t>wrt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 IBA: 25.0m</a:t>
            </a:r>
            <a:endParaRPr lang="en-US" sz="2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6072" y="3436710"/>
            <a:ext cx="1468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Our result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6678" y="5547668"/>
            <a:ext cx="3506689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latin typeface="Calibri"/>
                <a:cs typeface="Calibri"/>
              </a:rPr>
              <a:t>Incremental</a:t>
            </a:r>
          </a:p>
          <a:p>
            <a:pPr algn="r"/>
            <a:r>
              <a:rPr lang="en-US" dirty="0" smtClean="0">
                <a:latin typeface="Calibri"/>
                <a:cs typeface="Calibri"/>
              </a:rPr>
              <a:t>Bundle Adjustment</a:t>
            </a:r>
          </a:p>
          <a:p>
            <a:pPr algn="r"/>
            <a:r>
              <a:rPr lang="en-US" dirty="0" smtClean="0">
                <a:solidFill>
                  <a:srgbClr val="1DBB00"/>
                </a:solidFill>
                <a:latin typeface="Calibri"/>
                <a:cs typeface="Calibri"/>
              </a:rPr>
              <a:t>[Agarwal09]</a:t>
            </a:r>
            <a:endParaRPr lang="en-US" dirty="0">
              <a:latin typeface="Calibri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orum946-bp-cropp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75"/>
            <a:ext cx="9144000" cy="669471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58012" y="591433"/>
            <a:ext cx="2268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After discrete BP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rum946-ba-cropp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43"/>
            <a:ext cx="9144000" cy="66947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3392" y="591433"/>
            <a:ext cx="3247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After bundle adjustment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times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0"/>
            <a:ext cx="8333232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Our results are about as good as or better than IBA, but at a fraction of the computational cost</a:t>
            </a:r>
          </a:p>
          <a:p>
            <a:pPr lvl="1"/>
            <a:r>
              <a:rPr lang="en-US" dirty="0" smtClean="0"/>
              <a:t>Favorable asymptotic complexity</a:t>
            </a:r>
          </a:p>
          <a:p>
            <a:pPr lvl="1"/>
            <a:r>
              <a:rPr lang="en-US" dirty="0" smtClean="0"/>
              <a:t>BP is easy to parallelize on a cluster, unlike BA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26881" y="3995824"/>
            <a:ext cx="4980874" cy="2167128"/>
            <a:chOff x="2400300" y="4934832"/>
            <a:chExt cx="3746500" cy="156756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rcRect l="75017"/>
            <a:stretch>
              <a:fillRect/>
            </a:stretch>
          </p:blipFill>
          <p:spPr>
            <a:xfrm>
              <a:off x="3740150" y="4934832"/>
              <a:ext cx="2406650" cy="15675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rcRect r="85234"/>
            <a:stretch>
              <a:fillRect/>
            </a:stretch>
          </p:blipFill>
          <p:spPr>
            <a:xfrm>
              <a:off x="2400300" y="4934832"/>
              <a:ext cx="1422400" cy="156756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rcRect l="43375" t="5210" r="52011" b="81017"/>
            <a:stretch>
              <a:fillRect/>
            </a:stretch>
          </p:blipFill>
          <p:spPr>
            <a:xfrm>
              <a:off x="4064000" y="5029200"/>
              <a:ext cx="444500" cy="2159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rcRect l="47858" t="6426" r="43309" b="80207"/>
            <a:stretch>
              <a:fillRect/>
            </a:stretch>
          </p:blipFill>
          <p:spPr>
            <a:xfrm>
              <a:off x="3892550" y="5232400"/>
              <a:ext cx="850900" cy="20955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and future work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/>
              <a:t>Inference on large random fields with huge label spaces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Hierarchical state spaces?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Dynamic, non-uniform state space </a:t>
            </a:r>
            <a:r>
              <a:rPr lang="en-US" dirty="0" err="1" smtClean="0"/>
              <a:t>discretization</a:t>
            </a:r>
            <a:r>
              <a:rPr lang="en-US" dirty="0" smtClean="0"/>
              <a:t>?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Other inference techniques? (sampling, …)</a:t>
            </a: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Solving for rotations and translations simultaneously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Currently require </a:t>
            </a:r>
            <a:r>
              <a:rPr lang="en-US" sz="2800" dirty="0" err="1" smtClean="0"/>
              <a:t>geotags</a:t>
            </a:r>
            <a:r>
              <a:rPr lang="en-US" sz="2800" dirty="0" smtClean="0"/>
              <a:t> for some images </a:t>
            </a:r>
            <a:endParaRPr lang="en-US" sz="1800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Using other prior information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Orientation sensors, image shadows, etc.  </a:t>
            </a:r>
            <a:endParaRPr lang="en-US" sz="1800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Larger image collections</a:t>
            </a:r>
          </a:p>
          <a:p>
            <a:pPr lvl="1">
              <a:spcBef>
                <a:spcPts val="0"/>
              </a:spcBef>
            </a:pP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2604"/>
            <a:ext cx="8229600" cy="497072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Jon Kleinberg</a:t>
            </a:r>
          </a:p>
          <a:p>
            <a:endParaRPr lang="en-US" sz="2200" dirty="0" smtClean="0"/>
          </a:p>
          <a:p>
            <a:r>
              <a:rPr lang="en-US" dirty="0" smtClean="0"/>
              <a:t>The Lilly Foundation</a:t>
            </a:r>
          </a:p>
          <a:p>
            <a:r>
              <a:rPr lang="en-US" dirty="0" smtClean="0"/>
              <a:t>Indiana University Data to Insight Center</a:t>
            </a:r>
          </a:p>
          <a:p>
            <a:r>
              <a:rPr lang="en-US" dirty="0" smtClean="0"/>
              <a:t>NSF Grant 0964027</a:t>
            </a:r>
          </a:p>
          <a:p>
            <a:r>
              <a:rPr lang="en-US" dirty="0" smtClean="0"/>
              <a:t>Indiana University UITS supercomputing center </a:t>
            </a:r>
          </a:p>
          <a:p>
            <a:r>
              <a:rPr lang="en-US" dirty="0" smtClean="0"/>
              <a:t>Cornell Center for Advanced Computing</a:t>
            </a:r>
          </a:p>
          <a:p>
            <a:r>
              <a:rPr lang="en-US" dirty="0" smtClean="0"/>
              <a:t>Cornell Campus Planning Office</a:t>
            </a:r>
          </a:p>
          <a:p>
            <a:r>
              <a:rPr lang="en-US" dirty="0" smtClean="0"/>
              <a:t>MIT Lincoln Labs</a:t>
            </a:r>
          </a:p>
          <a:p>
            <a:r>
              <a:rPr lang="en-US" dirty="0" smtClean="0"/>
              <a:t>Quanta Computer</a:t>
            </a:r>
          </a:p>
          <a:p>
            <a:r>
              <a:rPr lang="en-US" dirty="0" smtClean="0"/>
              <a:t>Intel</a:t>
            </a:r>
          </a:p>
          <a:p>
            <a:r>
              <a:rPr lang="en-US" dirty="0" smtClean="0"/>
              <a:t>Google</a:t>
            </a:r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8386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new SfM method for global initialization of cameras and points</a:t>
            </a:r>
          </a:p>
          <a:p>
            <a:r>
              <a:rPr lang="en-US" dirty="0" smtClean="0"/>
              <a:t>Uses combination of discrete and continuous optimization to initialize bundle adjustment</a:t>
            </a:r>
          </a:p>
          <a:p>
            <a:r>
              <a:rPr lang="en-US" dirty="0" smtClean="0"/>
              <a:t>More robust reconstructions for some scenes</a:t>
            </a:r>
          </a:p>
          <a:p>
            <a:r>
              <a:rPr lang="en-US" dirty="0" smtClean="0"/>
              <a:t>Up to </a:t>
            </a:r>
            <a:r>
              <a:rPr lang="en-US" b="1" dirty="0" smtClean="0"/>
              <a:t>6x speedups </a:t>
            </a:r>
            <a:r>
              <a:rPr lang="en-US" dirty="0" smtClean="0"/>
              <a:t>over incremental bundle adjustment for large problems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" y="5498592"/>
            <a:ext cx="796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  <a:hlinkClick r:id="rId2"/>
              </a:rPr>
              <a:t>http://vision.soic.indiana.edu/disco</a:t>
            </a:r>
            <a:endParaRPr lang="en-US" sz="3600" b="1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times detail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0"/>
            <a:ext cx="9029377" cy="14922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IBA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930" y="2417809"/>
            <a:ext cx="9391943" cy="20004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endCxn id="7" idx="0"/>
          </p:cNvCxnSpPr>
          <p:nvPr/>
        </p:nvCxnSpPr>
        <p:spPr bwMode="auto">
          <a:xfrm rot="16200000" flipH="1">
            <a:off x="2616994" y="4579144"/>
            <a:ext cx="1904206" cy="119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Rounded Rectangle 3"/>
          <p:cNvSpPr/>
          <p:nvPr/>
        </p:nvSpPr>
        <p:spPr bwMode="auto">
          <a:xfrm>
            <a:off x="2095500" y="1559052"/>
            <a:ext cx="2959100" cy="5013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 smtClean="0">
                <a:latin typeface="Calibri"/>
                <a:cs typeface="Calibri"/>
              </a:rPr>
              <a:t>Feature detection</a:t>
            </a:r>
            <a:endParaRPr kumimoji="0" lang="en-US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095500" y="5537200"/>
            <a:ext cx="2959100" cy="11303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 smtClean="0">
                <a:latin typeface="Calibri"/>
                <a:cs typeface="Calibri"/>
              </a:rPr>
              <a:t>Bundle adjustment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Refine </a:t>
            </a:r>
            <a:r>
              <a:rPr lang="en-US" sz="1800" dirty="0" smtClean="0">
                <a:latin typeface="Calibri"/>
                <a:cs typeface="Calibri"/>
              </a:rPr>
              <a:t>camera poses </a:t>
            </a:r>
            <a:r>
              <a:rPr lang="en-US" sz="1800" b="1" dirty="0" smtClean="0">
                <a:latin typeface="Calibri"/>
                <a:cs typeface="Calibri"/>
              </a:rPr>
              <a:t>R, T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/>
                <a:cs typeface="Calibri"/>
              </a:rPr>
              <a:t>a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nd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 scene structure 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P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108200" y="2506133"/>
            <a:ext cx="2933700" cy="11049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 smtClean="0">
                <a:latin typeface="Calibri"/>
                <a:cs typeface="Calibri"/>
              </a:rPr>
              <a:t>Feature matching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Find </a:t>
            </a:r>
            <a:r>
              <a:rPr lang="en-US" sz="1800" dirty="0" smtClean="0">
                <a:latin typeface="Calibri"/>
                <a:cs typeface="Calibri"/>
              </a:rPr>
              <a:t>scene points seen by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/>
                <a:cs typeface="Calibri"/>
              </a:rPr>
              <a:t>multiple cameras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9" name="Picture 2" descr="colosseum_teaser"/>
          <p:cNvPicPr>
            <a:picLocks noChangeAspect="1" noChangeArrowheads="1"/>
          </p:cNvPicPr>
          <p:nvPr/>
        </p:nvPicPr>
        <p:blipFill>
          <a:blip r:embed="rId2"/>
          <a:srcRect l="54829"/>
          <a:stretch>
            <a:fillRect/>
          </a:stretch>
        </p:blipFill>
        <p:spPr bwMode="auto">
          <a:xfrm>
            <a:off x="0" y="5446447"/>
            <a:ext cx="1662903" cy="128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olosseum_teas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3861" r="54015" b="-38146"/>
          <a:stretch>
            <a:fillRect/>
          </a:stretch>
        </p:blipFill>
        <p:spPr bwMode="auto">
          <a:xfrm>
            <a:off x="38100" y="1003300"/>
            <a:ext cx="1596531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 bwMode="auto">
          <a:xfrm>
            <a:off x="1625600" y="1765300"/>
            <a:ext cx="4699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4" idx="2"/>
            <a:endCxn id="8" idx="0"/>
          </p:cNvCxnSpPr>
          <p:nvPr/>
        </p:nvCxnSpPr>
        <p:spPr bwMode="auto">
          <a:xfrm rot="5400000">
            <a:off x="3352208" y="2283290"/>
            <a:ext cx="445685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rot="10800000">
            <a:off x="1676400" y="6070600"/>
            <a:ext cx="406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up 27"/>
          <p:cNvGrpSpPr/>
          <p:nvPr/>
        </p:nvGrpSpPr>
        <p:grpSpPr>
          <a:xfrm>
            <a:off x="2082800" y="3632994"/>
            <a:ext cx="2959100" cy="1506272"/>
            <a:chOff x="2095500" y="3442494"/>
            <a:chExt cx="2959100" cy="1506272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ounded Rectangle 5"/>
            <p:cNvSpPr/>
            <p:nvPr/>
          </p:nvSpPr>
          <p:spPr bwMode="auto">
            <a:xfrm>
              <a:off x="2095500" y="3818466"/>
              <a:ext cx="2959100" cy="11303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200" b="1" dirty="0" smtClean="0">
                  <a:latin typeface="Calibri"/>
                  <a:cs typeface="Calibri"/>
                </a:rPr>
                <a:t>Initialization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latin typeface="Calibri"/>
                  <a:cs typeface="Calibri"/>
                </a:rPr>
                <a:t>Robustly estimate camera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latin typeface="Calibri"/>
                  <a:cs typeface="Calibri"/>
                </a:rPr>
                <a:t>poses and/or scene points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200" dirty="0" smtClean="0">
                <a:latin typeface="Calibri"/>
                <a:cs typeface="Calibri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rot="5400000">
              <a:off x="3376084" y="3640667"/>
              <a:ext cx="397933" cy="1588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" name="Group 21"/>
          <p:cNvGrpSpPr/>
          <p:nvPr/>
        </p:nvGrpSpPr>
        <p:grpSpPr>
          <a:xfrm>
            <a:off x="5130800" y="2730500"/>
            <a:ext cx="3860800" cy="3657600"/>
            <a:chOff x="5130800" y="2730500"/>
            <a:chExt cx="3860800" cy="3657600"/>
          </a:xfrm>
        </p:grpSpPr>
        <p:sp>
          <p:nvSpPr>
            <p:cNvPr id="15" name="Left Brace 14"/>
            <p:cNvSpPr/>
            <p:nvPr/>
          </p:nvSpPr>
          <p:spPr bwMode="auto">
            <a:xfrm>
              <a:off x="5130800" y="2755900"/>
              <a:ext cx="469900" cy="3632200"/>
            </a:xfrm>
            <a:prstGeom prst="leftBrace">
              <a:avLst>
                <a:gd name="adj1" fmla="val 91092"/>
                <a:gd name="adj2" fmla="val 50060"/>
              </a:avLst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99100" y="2730500"/>
              <a:ext cx="3492500" cy="335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latin typeface="Calibri"/>
                  <a:cs typeface="Calibri"/>
                </a:rPr>
                <a:t>Incremental </a:t>
              </a:r>
            </a:p>
            <a:p>
              <a:r>
                <a:rPr lang="en-US" sz="2200" b="1" dirty="0" smtClean="0">
                  <a:latin typeface="Calibri"/>
                  <a:cs typeface="Calibri"/>
                </a:rPr>
                <a:t>Bundle Adjustment (IBA)</a:t>
              </a:r>
              <a:endParaRPr lang="en-US" sz="1800" b="1" dirty="0" smtClean="0">
                <a:latin typeface="Calibri"/>
                <a:cs typeface="Calibri"/>
              </a:endParaRPr>
            </a:p>
            <a:p>
              <a:pPr marL="292100" indent="-292100"/>
              <a:r>
                <a:rPr lang="en-US" sz="2200" dirty="0" smtClean="0">
                  <a:solidFill>
                    <a:srgbClr val="000000"/>
                  </a:solidFill>
                  <a:latin typeface="Calibri"/>
                  <a:cs typeface="Calibri"/>
                </a:rPr>
                <a:t>Start with seed model</a:t>
              </a:r>
            </a:p>
            <a:p>
              <a:pPr marL="292100" indent="-292100">
                <a:buFont typeface="Lucida Grande"/>
                <a:buChar char="-"/>
              </a:pPr>
              <a:r>
                <a:rPr lang="en-US" sz="2200" dirty="0" smtClean="0">
                  <a:solidFill>
                    <a:srgbClr val="0000FF"/>
                  </a:solidFill>
                  <a:latin typeface="Calibri"/>
                  <a:cs typeface="Calibri"/>
                </a:rPr>
                <a:t>Run bundle adjustment</a:t>
              </a:r>
            </a:p>
            <a:p>
              <a:pPr marL="292100" indent="-292100">
                <a:buFont typeface="Lucida Grande"/>
                <a:buChar char="-"/>
              </a:pPr>
              <a:r>
                <a:rPr lang="en-US" sz="2200" dirty="0" smtClean="0">
                  <a:solidFill>
                    <a:srgbClr val="0000FF"/>
                  </a:solidFill>
                  <a:latin typeface="Calibri"/>
                  <a:cs typeface="Calibri"/>
                </a:rPr>
                <a:t>Remove outliers</a:t>
              </a:r>
            </a:p>
            <a:p>
              <a:pPr marL="292100" indent="-292100">
                <a:buFont typeface="Lucida Grande"/>
                <a:buChar char="-"/>
              </a:pPr>
              <a:r>
                <a:rPr lang="en-US" sz="2200" dirty="0" smtClean="0">
                  <a:solidFill>
                    <a:srgbClr val="0000FF"/>
                  </a:solidFill>
                  <a:latin typeface="Calibri"/>
                  <a:cs typeface="Calibri"/>
                </a:rPr>
                <a:t>Add another image</a:t>
              </a:r>
            </a:p>
            <a:p>
              <a:pPr marL="292100" indent="-292100">
                <a:buFont typeface="Lucida Grande"/>
                <a:buChar char="-"/>
              </a:pPr>
              <a:r>
                <a:rPr lang="en-US" sz="2200" dirty="0" smtClean="0">
                  <a:solidFill>
                    <a:srgbClr val="0000FF"/>
                  </a:solidFill>
                  <a:latin typeface="Calibri"/>
                  <a:cs typeface="Calibri"/>
                </a:rPr>
                <a:t>Repeat</a:t>
              </a:r>
            </a:p>
            <a:p>
              <a:pPr marL="292100" indent="-292100">
                <a:buFont typeface="Lucida Grande"/>
                <a:buChar char="-"/>
              </a:pPr>
              <a:endParaRPr lang="en-US" sz="2200" dirty="0" smtClean="0">
                <a:solidFill>
                  <a:srgbClr val="0000FF"/>
                </a:solidFill>
                <a:latin typeface="Calibri"/>
                <a:cs typeface="Calibri"/>
              </a:endParaRPr>
            </a:p>
            <a:p>
              <a:pPr marL="292100" indent="-292100"/>
              <a:r>
                <a:rPr lang="en-US" sz="1800" dirty="0" smtClean="0">
                  <a:solidFill>
                    <a:srgbClr val="1DBB00"/>
                  </a:solidFill>
                  <a:latin typeface="Calibri"/>
                  <a:cs typeface="Calibri"/>
                </a:rPr>
                <a:t>[Snavely06], [Li08], [Agarwal09], [Frahm10] …</a:t>
              </a:r>
              <a:endParaRPr lang="en-US" sz="1800" dirty="0" smtClean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57200" y="345948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Reconstruction pipeline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8411"/>
            <a:ext cx="9144000" cy="18272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97" y="1715091"/>
            <a:ext cx="8378414" cy="376379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orum946-bp-cropp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75"/>
            <a:ext cx="9144000" cy="669471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rum946-refine-cropp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43"/>
            <a:ext cx="9144000" cy="669471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rum946-ba-cropp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43"/>
            <a:ext cx="9144000" cy="669471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Approximation Visualization</a:t>
            </a:r>
          </a:p>
        </p:txBody>
      </p:sp>
      <p:pic>
        <p:nvPicPr>
          <p:cNvPr id="6758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2209800"/>
            <a:ext cx="4038600" cy="4038600"/>
          </a:xfrm>
          <a:noFill/>
          <a:ln/>
        </p:spPr>
      </p:pic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Cost as function of t</a:t>
            </a:r>
            <a:r>
              <a:rPr lang="en-US" sz="2800" baseline="-25000"/>
              <a:t>j</a:t>
            </a:r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5257800" y="63246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613" y="2182813"/>
            <a:ext cx="4065587" cy="406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99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6340475"/>
            <a:ext cx="3086100" cy="593725"/>
          </a:xfrm>
          <a:prstGeom prst="rect">
            <a:avLst/>
          </a:prstGeom>
          <a:noFill/>
        </p:spPr>
      </p:pic>
      <p:pic>
        <p:nvPicPr>
          <p:cNvPr id="67600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6354763"/>
            <a:ext cx="4343400" cy="88423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ub_iba_15fps.wm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Initializing bundle adjustment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7191"/>
            <a:ext cx="8229600" cy="44304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Incremental BA</a:t>
            </a:r>
          </a:p>
          <a:p>
            <a:pPr>
              <a:buNone/>
            </a:pPr>
            <a:endParaRPr lang="en-US" sz="700" b="1" dirty="0" smtClean="0"/>
          </a:p>
          <a:p>
            <a:pPr lvl="1">
              <a:buNone/>
            </a:pPr>
            <a:r>
              <a:rPr lang="en-US" dirty="0" smtClean="0"/>
              <a:t>	Works very well for many scenes</a:t>
            </a:r>
          </a:p>
          <a:p>
            <a:pPr lvl="1">
              <a:buNone/>
            </a:pPr>
            <a:r>
              <a:rPr lang="en-US" sz="1800" dirty="0" smtClean="0"/>
              <a:t>	 </a:t>
            </a:r>
          </a:p>
          <a:p>
            <a:pPr lvl="1">
              <a:buNone/>
            </a:pPr>
            <a:r>
              <a:rPr lang="en-US" dirty="0" smtClean="0"/>
              <a:t>	Poor scalability, much use of bundle adjustment</a:t>
            </a:r>
          </a:p>
          <a:p>
            <a:pPr lvl="1">
              <a:buNone/>
            </a:pPr>
            <a:r>
              <a:rPr lang="en-US" dirty="0" smtClean="0"/>
              <a:t>	Poor results if a bad seed image set is chosen</a:t>
            </a:r>
          </a:p>
          <a:p>
            <a:pPr lvl="1">
              <a:buNone/>
            </a:pPr>
            <a:r>
              <a:rPr lang="en-US" dirty="0" smtClean="0"/>
              <a:t>	Drift and bad local minima for some scenes</a:t>
            </a:r>
          </a:p>
          <a:p>
            <a:pPr lvl="1">
              <a:buNone/>
            </a:pPr>
            <a:endParaRPr lang="en-US" sz="2000" dirty="0" smtClean="0"/>
          </a:p>
          <a:p>
            <a:r>
              <a:rPr lang="en-US" sz="2800" dirty="0" smtClean="0"/>
              <a:t>Recent work: hierarchical approaches 	</a:t>
            </a:r>
            <a:r>
              <a:rPr lang="en-US" sz="2400" dirty="0" smtClean="0">
                <a:solidFill>
                  <a:srgbClr val="1DBB00"/>
                </a:solidFill>
              </a:rPr>
              <a:t>[Gherardhi10, Strecha10]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792" y="2687004"/>
            <a:ext cx="513207" cy="44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74" y="3524414"/>
            <a:ext cx="384429" cy="43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178" y="4018190"/>
            <a:ext cx="384429" cy="43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74" y="4524158"/>
            <a:ext cx="384429" cy="43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initialization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0328"/>
          </a:xfrm>
        </p:spPr>
        <p:txBody>
          <a:bodyPr>
            <a:noAutofit/>
          </a:bodyPr>
          <a:lstStyle/>
          <a:p>
            <a:pPr lvl="1"/>
            <a:r>
              <a:rPr lang="en-US" dirty="0" smtClean="0"/>
              <a:t>Factorization </a:t>
            </a:r>
            <a:r>
              <a:rPr lang="en-US" sz="2000" dirty="0" smtClean="0">
                <a:solidFill>
                  <a:srgbClr val="1DBB00"/>
                </a:solidFill>
              </a:rPr>
              <a:t>[Tomasi92], [Sturm96], [Hartley03]</a:t>
            </a:r>
            <a:endParaRPr lang="en-US" dirty="0" smtClean="0"/>
          </a:p>
          <a:p>
            <a:pPr lvl="1">
              <a:buNone/>
            </a:pPr>
            <a:r>
              <a:rPr lang="en-US" dirty="0" smtClean="0"/>
              <a:t>		   </a:t>
            </a:r>
            <a:r>
              <a:rPr lang="en-US" dirty="0" smtClean="0">
                <a:solidFill>
                  <a:srgbClr val="C00000"/>
                </a:solidFill>
              </a:rPr>
              <a:t>Problems with missing data, robustness, …</a:t>
            </a:r>
            <a:endParaRPr lang="en-US" dirty="0" smtClean="0"/>
          </a:p>
          <a:p>
            <a:pPr lvl="1"/>
            <a:r>
              <a:rPr lang="en-US" dirty="0" smtClean="0"/>
              <a:t>Linear techniques </a:t>
            </a:r>
            <a:r>
              <a:rPr lang="en-US" sz="2000" dirty="0" smtClean="0">
                <a:solidFill>
                  <a:srgbClr val="1DBB00"/>
                </a:solidFill>
              </a:rPr>
              <a:t>[Govindu01], [Martinec07], [Sinha08], …</a:t>
            </a:r>
            <a:endParaRPr lang="en-US" dirty="0" smtClean="0"/>
          </a:p>
          <a:p>
            <a:pPr lvl="1"/>
            <a:r>
              <a:rPr lang="en-US" dirty="0" smtClean="0"/>
              <a:t>L</a:t>
            </a:r>
            <a:r>
              <a:rPr lang="en-US" baseline="-25000" dirty="0" smtClean="0"/>
              <a:t>∞</a:t>
            </a:r>
            <a:r>
              <a:rPr lang="en-US" dirty="0" smtClean="0"/>
              <a:t> norm approaches </a:t>
            </a:r>
            <a:r>
              <a:rPr lang="en-US" sz="2000" dirty="0" smtClean="0">
                <a:solidFill>
                  <a:srgbClr val="1DBB00"/>
                </a:solidFill>
              </a:rPr>
              <a:t>[Sim06], [Kahl07], …</a:t>
            </a:r>
            <a:endParaRPr lang="en-US" dirty="0" smtClean="0"/>
          </a:p>
          <a:p>
            <a:pPr lvl="1">
              <a:buNone/>
            </a:pPr>
            <a:r>
              <a:rPr lang="en-US" dirty="0" smtClean="0">
                <a:solidFill>
                  <a:srgbClr val="000000"/>
                </a:solidFill>
              </a:rPr>
              <a:t>		   </a:t>
            </a:r>
            <a:r>
              <a:rPr lang="en-US" dirty="0" smtClean="0">
                <a:solidFill>
                  <a:srgbClr val="C00000"/>
                </a:solidFill>
              </a:rPr>
              <a:t>Sensitive to outliers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Photo metadata (e.g. geo-tags)</a:t>
            </a:r>
          </a:p>
          <a:p>
            <a:pPr lvl="1">
              <a:buNone/>
            </a:pPr>
            <a:r>
              <a:rPr lang="en-US" dirty="0" smtClean="0"/>
              <a:t>		   </a:t>
            </a:r>
            <a:r>
              <a:rPr lang="en-US" dirty="0" smtClean="0">
                <a:solidFill>
                  <a:srgbClr val="C00000"/>
                </a:solidFill>
              </a:rPr>
              <a:t>Too noisy to be used directly</a:t>
            </a:r>
            <a:endParaRPr lang="en-US" sz="1050" dirty="0" smtClean="0"/>
          </a:p>
          <a:p>
            <a:pPr lvl="1">
              <a:buNone/>
            </a:pPr>
            <a:endParaRPr lang="en-US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900"/>
            <a:ext cx="8229600" cy="914400"/>
          </a:xfrm>
        </p:spPr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700"/>
            <a:ext cx="8369300" cy="4724400"/>
          </a:xfrm>
        </p:spPr>
        <p:txBody>
          <a:bodyPr/>
          <a:lstStyle/>
          <a:p>
            <a:r>
              <a:rPr lang="en-US" dirty="0" smtClean="0"/>
              <a:t>View SfM as inference over a Markov Random Field, solving for all camera poses at once</a:t>
            </a:r>
          </a:p>
          <a:p>
            <a:pPr lvl="1"/>
            <a:endParaRPr lang="en-US" dirty="0" smtClean="0"/>
          </a:p>
        </p:txBody>
      </p:sp>
      <p:grpSp>
        <p:nvGrpSpPr>
          <p:cNvPr id="4" name="Group 66"/>
          <p:cNvGrpSpPr/>
          <p:nvPr/>
        </p:nvGrpSpPr>
        <p:grpSpPr>
          <a:xfrm>
            <a:off x="307849" y="2986024"/>
            <a:ext cx="3657599" cy="2705100"/>
            <a:chOff x="2184400" y="3365501"/>
            <a:chExt cx="4673601" cy="3248024"/>
          </a:xfrm>
        </p:grpSpPr>
        <p:grpSp>
          <p:nvGrpSpPr>
            <p:cNvPr id="5" name="Group 65"/>
            <p:cNvGrpSpPr/>
            <p:nvPr/>
          </p:nvGrpSpPr>
          <p:grpSpPr>
            <a:xfrm>
              <a:off x="2436590" y="3570326"/>
              <a:ext cx="4218210" cy="2932074"/>
              <a:chOff x="2106390" y="3468726"/>
              <a:chExt cx="4635568" cy="3133958"/>
            </a:xfrm>
          </p:grpSpPr>
          <p:sp>
            <p:nvSpPr>
              <p:cNvPr id="38" name="Line 17"/>
              <p:cNvSpPr>
                <a:spLocks noChangeShapeType="1"/>
              </p:cNvSpPr>
              <p:nvPr/>
            </p:nvSpPr>
            <p:spPr bwMode="auto">
              <a:xfrm flipV="1">
                <a:off x="2150538" y="5013635"/>
                <a:ext cx="882966" cy="485543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30"/>
              <p:cNvSpPr>
                <a:spLocks noChangeShapeType="1"/>
              </p:cNvSpPr>
              <p:nvPr/>
            </p:nvSpPr>
            <p:spPr bwMode="auto">
              <a:xfrm flipH="1">
                <a:off x="5814845" y="6514403"/>
                <a:ext cx="662224" cy="8828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4"/>
              <p:cNvSpPr>
                <a:spLocks noChangeShapeType="1"/>
              </p:cNvSpPr>
              <p:nvPr/>
            </p:nvSpPr>
            <p:spPr bwMode="auto">
              <a:xfrm flipH="1" flipV="1">
                <a:off x="3121800" y="4925354"/>
                <a:ext cx="838817" cy="441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874"/>
              <p:cNvSpPr>
                <a:spLocks noChangeShapeType="1"/>
              </p:cNvSpPr>
              <p:nvPr/>
            </p:nvSpPr>
            <p:spPr bwMode="auto">
              <a:xfrm>
                <a:off x="2856910" y="3468726"/>
                <a:ext cx="220741" cy="1544909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Line 875"/>
              <p:cNvSpPr>
                <a:spLocks noChangeShapeType="1"/>
              </p:cNvSpPr>
              <p:nvPr/>
            </p:nvSpPr>
            <p:spPr bwMode="auto">
              <a:xfrm flipH="1">
                <a:off x="3077652" y="4219110"/>
                <a:ext cx="44148" cy="79452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Line 877"/>
              <p:cNvSpPr>
                <a:spLocks noChangeShapeType="1"/>
              </p:cNvSpPr>
              <p:nvPr/>
            </p:nvSpPr>
            <p:spPr bwMode="auto">
              <a:xfrm flipH="1">
                <a:off x="2106390" y="5587458"/>
                <a:ext cx="88297" cy="838665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Line 881"/>
              <p:cNvSpPr>
                <a:spLocks noChangeShapeType="1"/>
              </p:cNvSpPr>
              <p:nvPr/>
            </p:nvSpPr>
            <p:spPr bwMode="auto">
              <a:xfrm flipV="1">
                <a:off x="2856910" y="5764019"/>
                <a:ext cx="838817" cy="75038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882"/>
              <p:cNvSpPr>
                <a:spLocks noChangeShapeType="1"/>
              </p:cNvSpPr>
              <p:nvPr/>
            </p:nvSpPr>
            <p:spPr bwMode="auto">
              <a:xfrm flipV="1">
                <a:off x="2901059" y="4969495"/>
                <a:ext cx="176593" cy="1544909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883"/>
              <p:cNvSpPr>
                <a:spLocks noChangeShapeType="1"/>
              </p:cNvSpPr>
              <p:nvPr/>
            </p:nvSpPr>
            <p:spPr bwMode="auto">
              <a:xfrm flipH="1">
                <a:off x="2371279" y="3601147"/>
                <a:ext cx="1633486" cy="1191787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884"/>
              <p:cNvSpPr>
                <a:spLocks noChangeShapeType="1"/>
              </p:cNvSpPr>
              <p:nvPr/>
            </p:nvSpPr>
            <p:spPr bwMode="auto">
              <a:xfrm>
                <a:off x="3695728" y="5764019"/>
                <a:ext cx="485631" cy="79452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888"/>
              <p:cNvSpPr>
                <a:spLocks noChangeShapeType="1"/>
              </p:cNvSpPr>
              <p:nvPr/>
            </p:nvSpPr>
            <p:spPr bwMode="auto">
              <a:xfrm flipV="1">
                <a:off x="4269655" y="5896440"/>
                <a:ext cx="618076" cy="66210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Line 889"/>
              <p:cNvSpPr>
                <a:spLocks noChangeShapeType="1"/>
              </p:cNvSpPr>
              <p:nvPr/>
            </p:nvSpPr>
            <p:spPr bwMode="auto">
              <a:xfrm>
                <a:off x="5505807" y="3645287"/>
                <a:ext cx="264890" cy="79452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Line 890"/>
              <p:cNvSpPr>
                <a:spLocks noChangeShapeType="1"/>
              </p:cNvSpPr>
              <p:nvPr/>
            </p:nvSpPr>
            <p:spPr bwMode="auto">
              <a:xfrm flipH="1">
                <a:off x="5814845" y="3777708"/>
                <a:ext cx="264890" cy="66210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891"/>
              <p:cNvSpPr>
                <a:spLocks noChangeShapeType="1"/>
              </p:cNvSpPr>
              <p:nvPr/>
            </p:nvSpPr>
            <p:spPr bwMode="auto">
              <a:xfrm flipH="1">
                <a:off x="6388772" y="4086690"/>
                <a:ext cx="353186" cy="838665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Line 892"/>
              <p:cNvSpPr>
                <a:spLocks noChangeShapeType="1"/>
              </p:cNvSpPr>
              <p:nvPr/>
            </p:nvSpPr>
            <p:spPr bwMode="auto">
              <a:xfrm flipH="1">
                <a:off x="5505807" y="4042549"/>
                <a:ext cx="1192003" cy="882805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Line 894"/>
              <p:cNvSpPr>
                <a:spLocks noChangeShapeType="1"/>
              </p:cNvSpPr>
              <p:nvPr/>
            </p:nvSpPr>
            <p:spPr bwMode="auto">
              <a:xfrm flipH="1">
                <a:off x="5814845" y="5057775"/>
                <a:ext cx="529779" cy="529683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Line 896"/>
              <p:cNvSpPr>
                <a:spLocks noChangeShapeType="1"/>
              </p:cNvSpPr>
              <p:nvPr/>
            </p:nvSpPr>
            <p:spPr bwMode="auto">
              <a:xfrm flipV="1">
                <a:off x="4931879" y="4925354"/>
                <a:ext cx="618076" cy="838665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897"/>
              <p:cNvSpPr>
                <a:spLocks noChangeShapeType="1"/>
              </p:cNvSpPr>
              <p:nvPr/>
            </p:nvSpPr>
            <p:spPr bwMode="auto">
              <a:xfrm flipH="1" flipV="1">
                <a:off x="4931879" y="5719879"/>
                <a:ext cx="132445" cy="75038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Line 898"/>
              <p:cNvSpPr>
                <a:spLocks noChangeShapeType="1"/>
              </p:cNvSpPr>
              <p:nvPr/>
            </p:nvSpPr>
            <p:spPr bwMode="auto">
              <a:xfrm flipH="1" flipV="1">
                <a:off x="3960617" y="4969495"/>
                <a:ext cx="1015410" cy="1633189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Line 900"/>
              <p:cNvSpPr>
                <a:spLocks noChangeShapeType="1"/>
              </p:cNvSpPr>
              <p:nvPr/>
            </p:nvSpPr>
            <p:spPr bwMode="auto">
              <a:xfrm flipH="1" flipV="1">
                <a:off x="4755286" y="3733568"/>
                <a:ext cx="971262" cy="2251152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Line 901"/>
              <p:cNvSpPr>
                <a:spLocks noChangeShapeType="1"/>
              </p:cNvSpPr>
              <p:nvPr/>
            </p:nvSpPr>
            <p:spPr bwMode="auto">
              <a:xfrm flipH="1" flipV="1">
                <a:off x="5549955" y="4925354"/>
                <a:ext cx="882966" cy="79452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903"/>
              <p:cNvSpPr>
                <a:spLocks noChangeShapeType="1"/>
              </p:cNvSpPr>
              <p:nvPr/>
            </p:nvSpPr>
            <p:spPr bwMode="auto">
              <a:xfrm flipH="1" flipV="1">
                <a:off x="5770697" y="5455037"/>
                <a:ext cx="706372" cy="1015226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Line 905"/>
              <p:cNvSpPr>
                <a:spLocks noChangeShapeType="1"/>
              </p:cNvSpPr>
              <p:nvPr/>
            </p:nvSpPr>
            <p:spPr bwMode="auto">
              <a:xfrm flipV="1">
                <a:off x="2150538" y="4439812"/>
                <a:ext cx="3620159" cy="1942171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Line 906"/>
              <p:cNvSpPr>
                <a:spLocks noChangeShapeType="1"/>
              </p:cNvSpPr>
              <p:nvPr/>
            </p:nvSpPr>
            <p:spPr bwMode="auto">
              <a:xfrm flipV="1">
                <a:off x="3916469" y="3777708"/>
                <a:ext cx="706372" cy="397262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Line 907"/>
              <p:cNvSpPr>
                <a:spLocks noChangeShapeType="1"/>
              </p:cNvSpPr>
              <p:nvPr/>
            </p:nvSpPr>
            <p:spPr bwMode="auto">
              <a:xfrm>
                <a:off x="3916469" y="4219110"/>
                <a:ext cx="1810079" cy="176561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908"/>
              <p:cNvSpPr>
                <a:spLocks noChangeShapeType="1"/>
              </p:cNvSpPr>
              <p:nvPr/>
            </p:nvSpPr>
            <p:spPr bwMode="auto">
              <a:xfrm flipH="1" flipV="1">
                <a:off x="2901059" y="3468726"/>
                <a:ext cx="3576010" cy="2251152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910"/>
              <p:cNvSpPr>
                <a:spLocks noChangeShapeType="1"/>
              </p:cNvSpPr>
              <p:nvPr/>
            </p:nvSpPr>
            <p:spPr bwMode="auto">
              <a:xfrm>
                <a:off x="4799435" y="4395671"/>
                <a:ext cx="1015410" cy="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911"/>
              <p:cNvSpPr>
                <a:spLocks noChangeShapeType="1"/>
              </p:cNvSpPr>
              <p:nvPr/>
            </p:nvSpPr>
            <p:spPr bwMode="auto">
              <a:xfrm flipH="1">
                <a:off x="2945207" y="4351531"/>
                <a:ext cx="1810079" cy="1544909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6" name="Group 4"/>
            <p:cNvGrpSpPr>
              <a:grpSpLocks/>
            </p:cNvGrpSpPr>
            <p:nvPr/>
          </p:nvGrpSpPr>
          <p:grpSpPr bwMode="auto">
            <a:xfrm>
              <a:off x="2184400" y="3365501"/>
              <a:ext cx="4673601" cy="3248024"/>
              <a:chOff x="96" y="144"/>
              <a:chExt cx="5556" cy="3936"/>
            </a:xfrm>
          </p:grpSpPr>
          <p:pic>
            <p:nvPicPr>
              <p:cNvPr id="6" name="Picture 5" descr="nuco_64632026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864" y="3456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7" name="Picture 6" descr="phaif_1248441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984" y="2928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8" name="Picture 7" descr="tjeerd_281007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96" y="3312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9" name="Picture 8" descr="vgasull_23497540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60" y="2784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10" name="Picture 9" descr="vgasull_2513809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976" y="480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11" name="Picture 10" descr="12537899@N00_61998638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44" y="2448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12" name="Picture 11" descr="19654387@N00_12628944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800" y="1680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23748404@N00_69033187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4848" y="3552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14" name="Picture 13" descr="44124324682@N01_17255398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840" y="288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5" name="Picture 14" descr="44124324682@N01_17255466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464" y="384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6" name="Picture 15" descr="44124324682@N01_17255543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312" y="3453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7" name="Picture 16" descr="44124324682@N01_17255642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5184" y="768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8" name="Picture 17" descr="44124324682@N01_17255748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4848" y="2496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9" name="Picture 18" descr="amos_33004438"/>
              <p:cNvPicPr preferRelativeResize="0"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912" y="144"/>
                <a:ext cx="624" cy="468"/>
              </a:xfrm>
              <a:prstGeom prst="rect">
                <a:avLst/>
              </a:prstGeom>
              <a:noFill/>
              <a:ln w="34925">
                <a:miter lim="800000"/>
                <a:headEnd/>
                <a:tailEnd/>
              </a:ln>
            </p:spPr>
          </p:pic>
          <p:pic>
            <p:nvPicPr>
              <p:cNvPr id="20" name="Picture 19" descr="antmoose_35893232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240" y="816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1" name="Picture 20" descr="brodo_1608728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1776" y="2640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2" name="Picture 21" descr="brodo_1608737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4080" y="3600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dannyman_10951122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4080" y="1152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4" name="Picture 23" descr="daryoush_66536317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3024" y="1104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5" name="Picture 24" descr="ekenzie_18947135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2640" y="2592"/>
                <a:ext cx="420" cy="624"/>
              </a:xfrm>
              <a:prstGeom prst="rect">
                <a:avLst/>
              </a:prstGeom>
              <a:noFill/>
            </p:spPr>
          </p:pic>
          <p:pic>
            <p:nvPicPr>
              <p:cNvPr id="26" name="Picture 25" descr="ewanmcdowall_60821586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1152" y="1776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7" name="Picture 26" descr="gauiscaecilius_668314"/>
              <p:cNvPicPr>
                <a:picLocks noChangeAspect="1" noChangeArrowheads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 bwMode="auto">
              <a:xfrm>
                <a:off x="2064" y="960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8" name="Picture 27" descr="kurtnaks_31263284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384" y="1536"/>
                <a:ext cx="417" cy="625"/>
              </a:xfrm>
              <a:prstGeom prst="rect">
                <a:avLst/>
              </a:prstGeom>
              <a:noFill/>
            </p:spPr>
          </p:pic>
          <p:pic>
            <p:nvPicPr>
              <p:cNvPr id="29" name="Picture 28" descr="kurtnaks_31264738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3264" y="2592"/>
                <a:ext cx="417" cy="625"/>
              </a:xfrm>
              <a:prstGeom prst="rect">
                <a:avLst/>
              </a:prstGeom>
              <a:noFill/>
            </p:spPr>
          </p:pic>
          <p:pic>
            <p:nvPicPr>
              <p:cNvPr id="30" name="Picture 29" descr="kurtnaks_31266180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>
                <a:off x="3792" y="1776"/>
                <a:ext cx="625" cy="417"/>
              </a:xfrm>
              <a:prstGeom prst="rect">
                <a:avLst/>
              </a:prstGeom>
              <a:noFill/>
            </p:spPr>
          </p:pic>
          <p:pic>
            <p:nvPicPr>
              <p:cNvPr id="31" name="Picture 30" descr="kurtnaks_31268253"/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2064" y="384"/>
                <a:ext cx="625" cy="417"/>
              </a:xfrm>
              <a:prstGeom prst="rect">
                <a:avLst/>
              </a:prstGeom>
              <a:noFill/>
            </p:spPr>
          </p:pic>
          <p:pic>
            <p:nvPicPr>
              <p:cNvPr id="32" name="Picture 31" descr="maz_13172468"/>
              <p:cNvPicPr>
                <a:picLocks noChangeAspect="1" noChangeArrowheads="1"/>
              </p:cNvPicPr>
              <p:nvPr/>
            </p:nvPicPr>
            <p:blipFill>
              <a:blip r:embed="rId28"/>
              <a:srcRect/>
              <a:stretch>
                <a:fillRect/>
              </a:stretch>
            </p:blipFill>
            <p:spPr bwMode="auto">
              <a:xfrm>
                <a:off x="4080" y="2400"/>
                <a:ext cx="625" cy="417"/>
              </a:xfrm>
              <a:prstGeom prst="rect">
                <a:avLst/>
              </a:prstGeom>
              <a:noFill/>
            </p:spPr>
          </p:pic>
          <p:pic>
            <p:nvPicPr>
              <p:cNvPr id="33" name="Picture 32" descr="mightyjc_22905147"/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>
                <a:off x="1680" y="3456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34" name="Picture 33" descr="mrjennings_7040969"/>
              <p:cNvPicPr>
                <a:picLocks noChangeAspect="1" noChangeArrowheads="1"/>
              </p:cNvPicPr>
              <p:nvPr/>
            </p:nvPicPr>
            <p:blipFill>
              <a:blip r:embed="rId30"/>
              <a:srcRect/>
              <a:stretch>
                <a:fillRect/>
              </a:stretch>
            </p:blipFill>
            <p:spPr bwMode="auto">
              <a:xfrm>
                <a:off x="2352" y="3504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35" name="Picture 34" descr="mrjennings_23299087"/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2160" y="1728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36" name="Picture 35" descr="mrjennings_62624466"/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>
                <a:off x="2928" y="1824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37" name="Picture 36" descr="mscolly_8512764"/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>
                <a:off x="1200" y="816"/>
                <a:ext cx="468" cy="62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69" name="Content Placeholder 2"/>
          <p:cNvSpPr txBox="1">
            <a:spLocks/>
          </p:cNvSpPr>
          <p:nvPr/>
        </p:nvSpPr>
        <p:spPr bwMode="auto">
          <a:xfrm>
            <a:off x="3646932" y="3310497"/>
            <a:ext cx="5472684" cy="305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Char char="–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Vertices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</a:t>
            </a: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cameras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(or points)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Char char="–"/>
              <a:tabLst/>
              <a:defRPr/>
            </a:pP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Both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pairwise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lang="en-US" kern="0" dirty="0" smtClean="0">
                <a:solidFill>
                  <a:srgbClr val="0000FF"/>
                </a:solidFill>
                <a:latin typeface="Calibri"/>
                <a:cs typeface="Calibri"/>
              </a:rPr>
              <a:t>and </a:t>
            </a:r>
            <a:r>
              <a:rPr lang="en-US" b="1" kern="0" dirty="0" smtClean="0">
                <a:solidFill>
                  <a:srgbClr val="0000FF"/>
                </a:solidFill>
                <a:latin typeface="Calibri"/>
                <a:cs typeface="Calibri"/>
              </a:rPr>
              <a:t>unary</a:t>
            </a:r>
            <a:r>
              <a:rPr lang="en-US" kern="0" dirty="0" smtClean="0">
                <a:solidFill>
                  <a:srgbClr val="0000FF"/>
                </a:solidFill>
                <a:latin typeface="Calibri"/>
                <a:cs typeface="Calibri"/>
              </a:rPr>
              <a:t> constraints</a:t>
            </a:r>
            <a:endParaRPr kumimoji="0" lang="en-US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Char char="–"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Inference problem: </a:t>
            </a:r>
            <a:r>
              <a:rPr lang="en-US" kern="0" dirty="0" smtClean="0">
                <a:solidFill>
                  <a:srgbClr val="0000FF"/>
                </a:solidFill>
                <a:latin typeface="Calibri"/>
                <a:cs typeface="Calibri"/>
              </a:rPr>
              <a:t>l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abel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each image with a camera pose, such that constraints are satisfied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34"/>
          <a:srcRect b="19535"/>
          <a:stretch>
            <a:fillRect/>
          </a:stretch>
        </p:blipFill>
        <p:spPr>
          <a:xfrm>
            <a:off x="1257176" y="4507331"/>
            <a:ext cx="2741799" cy="19899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900"/>
            <a:ext cx="8229600" cy="914400"/>
          </a:xfrm>
        </p:spPr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700"/>
            <a:ext cx="8369300" cy="4724400"/>
          </a:xfrm>
        </p:spPr>
        <p:txBody>
          <a:bodyPr/>
          <a:lstStyle/>
          <a:p>
            <a:r>
              <a:rPr lang="en-US" dirty="0" smtClean="0"/>
              <a:t>View SfM as inference over a Markov Random Field, solving for all camera poses at once</a:t>
            </a:r>
          </a:p>
          <a:p>
            <a:pPr lvl="1"/>
            <a:endParaRPr lang="en-US" dirty="0" smtClean="0"/>
          </a:p>
        </p:txBody>
      </p:sp>
      <p:grpSp>
        <p:nvGrpSpPr>
          <p:cNvPr id="4" name="Group 66"/>
          <p:cNvGrpSpPr/>
          <p:nvPr/>
        </p:nvGrpSpPr>
        <p:grpSpPr>
          <a:xfrm>
            <a:off x="307849" y="2986024"/>
            <a:ext cx="3657599" cy="2705100"/>
            <a:chOff x="2184400" y="3365501"/>
            <a:chExt cx="4673601" cy="3248024"/>
          </a:xfrm>
        </p:grpSpPr>
        <p:grpSp>
          <p:nvGrpSpPr>
            <p:cNvPr id="5" name="Group 65"/>
            <p:cNvGrpSpPr/>
            <p:nvPr/>
          </p:nvGrpSpPr>
          <p:grpSpPr>
            <a:xfrm>
              <a:off x="2436590" y="3570326"/>
              <a:ext cx="4218210" cy="2932074"/>
              <a:chOff x="2106390" y="3468726"/>
              <a:chExt cx="4635568" cy="3133958"/>
            </a:xfrm>
          </p:grpSpPr>
          <p:sp>
            <p:nvSpPr>
              <p:cNvPr id="38" name="Line 17"/>
              <p:cNvSpPr>
                <a:spLocks noChangeShapeType="1"/>
              </p:cNvSpPr>
              <p:nvPr/>
            </p:nvSpPr>
            <p:spPr bwMode="auto">
              <a:xfrm flipV="1">
                <a:off x="2150538" y="5013635"/>
                <a:ext cx="882966" cy="485543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30"/>
              <p:cNvSpPr>
                <a:spLocks noChangeShapeType="1"/>
              </p:cNvSpPr>
              <p:nvPr/>
            </p:nvSpPr>
            <p:spPr bwMode="auto">
              <a:xfrm flipH="1">
                <a:off x="5814845" y="6514403"/>
                <a:ext cx="662224" cy="8828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4"/>
              <p:cNvSpPr>
                <a:spLocks noChangeShapeType="1"/>
              </p:cNvSpPr>
              <p:nvPr/>
            </p:nvSpPr>
            <p:spPr bwMode="auto">
              <a:xfrm flipH="1" flipV="1">
                <a:off x="3121800" y="4925354"/>
                <a:ext cx="838817" cy="441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874"/>
              <p:cNvSpPr>
                <a:spLocks noChangeShapeType="1"/>
              </p:cNvSpPr>
              <p:nvPr/>
            </p:nvSpPr>
            <p:spPr bwMode="auto">
              <a:xfrm>
                <a:off x="2856910" y="3468726"/>
                <a:ext cx="220741" cy="1544909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Line 875"/>
              <p:cNvSpPr>
                <a:spLocks noChangeShapeType="1"/>
              </p:cNvSpPr>
              <p:nvPr/>
            </p:nvSpPr>
            <p:spPr bwMode="auto">
              <a:xfrm flipH="1">
                <a:off x="3077652" y="4219110"/>
                <a:ext cx="44148" cy="79452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Line 877"/>
              <p:cNvSpPr>
                <a:spLocks noChangeShapeType="1"/>
              </p:cNvSpPr>
              <p:nvPr/>
            </p:nvSpPr>
            <p:spPr bwMode="auto">
              <a:xfrm flipH="1">
                <a:off x="2106390" y="5587458"/>
                <a:ext cx="88297" cy="838665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Line 881"/>
              <p:cNvSpPr>
                <a:spLocks noChangeShapeType="1"/>
              </p:cNvSpPr>
              <p:nvPr/>
            </p:nvSpPr>
            <p:spPr bwMode="auto">
              <a:xfrm flipV="1">
                <a:off x="2856910" y="5764019"/>
                <a:ext cx="838817" cy="75038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882"/>
              <p:cNvSpPr>
                <a:spLocks noChangeShapeType="1"/>
              </p:cNvSpPr>
              <p:nvPr/>
            </p:nvSpPr>
            <p:spPr bwMode="auto">
              <a:xfrm flipV="1">
                <a:off x="2901059" y="4969495"/>
                <a:ext cx="176593" cy="1544909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883"/>
              <p:cNvSpPr>
                <a:spLocks noChangeShapeType="1"/>
              </p:cNvSpPr>
              <p:nvPr/>
            </p:nvSpPr>
            <p:spPr bwMode="auto">
              <a:xfrm flipH="1">
                <a:off x="2371279" y="3601147"/>
                <a:ext cx="1633486" cy="1191787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884"/>
              <p:cNvSpPr>
                <a:spLocks noChangeShapeType="1"/>
              </p:cNvSpPr>
              <p:nvPr/>
            </p:nvSpPr>
            <p:spPr bwMode="auto">
              <a:xfrm>
                <a:off x="3695728" y="5764019"/>
                <a:ext cx="485631" cy="79452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888"/>
              <p:cNvSpPr>
                <a:spLocks noChangeShapeType="1"/>
              </p:cNvSpPr>
              <p:nvPr/>
            </p:nvSpPr>
            <p:spPr bwMode="auto">
              <a:xfrm flipV="1">
                <a:off x="4269655" y="5896440"/>
                <a:ext cx="618076" cy="66210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Line 889"/>
              <p:cNvSpPr>
                <a:spLocks noChangeShapeType="1"/>
              </p:cNvSpPr>
              <p:nvPr/>
            </p:nvSpPr>
            <p:spPr bwMode="auto">
              <a:xfrm>
                <a:off x="5505807" y="3645287"/>
                <a:ext cx="264890" cy="79452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Line 890"/>
              <p:cNvSpPr>
                <a:spLocks noChangeShapeType="1"/>
              </p:cNvSpPr>
              <p:nvPr/>
            </p:nvSpPr>
            <p:spPr bwMode="auto">
              <a:xfrm flipH="1">
                <a:off x="5814845" y="3777708"/>
                <a:ext cx="264890" cy="66210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891"/>
              <p:cNvSpPr>
                <a:spLocks noChangeShapeType="1"/>
              </p:cNvSpPr>
              <p:nvPr/>
            </p:nvSpPr>
            <p:spPr bwMode="auto">
              <a:xfrm flipH="1">
                <a:off x="6388772" y="4086690"/>
                <a:ext cx="353186" cy="838665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Line 892"/>
              <p:cNvSpPr>
                <a:spLocks noChangeShapeType="1"/>
              </p:cNvSpPr>
              <p:nvPr/>
            </p:nvSpPr>
            <p:spPr bwMode="auto">
              <a:xfrm flipH="1">
                <a:off x="5505807" y="4042549"/>
                <a:ext cx="1192003" cy="882805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Line 894"/>
              <p:cNvSpPr>
                <a:spLocks noChangeShapeType="1"/>
              </p:cNvSpPr>
              <p:nvPr/>
            </p:nvSpPr>
            <p:spPr bwMode="auto">
              <a:xfrm flipH="1">
                <a:off x="5814845" y="5057775"/>
                <a:ext cx="529779" cy="529683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Line 896"/>
              <p:cNvSpPr>
                <a:spLocks noChangeShapeType="1"/>
              </p:cNvSpPr>
              <p:nvPr/>
            </p:nvSpPr>
            <p:spPr bwMode="auto">
              <a:xfrm flipV="1">
                <a:off x="4931879" y="4925354"/>
                <a:ext cx="618076" cy="838665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897"/>
              <p:cNvSpPr>
                <a:spLocks noChangeShapeType="1"/>
              </p:cNvSpPr>
              <p:nvPr/>
            </p:nvSpPr>
            <p:spPr bwMode="auto">
              <a:xfrm flipH="1" flipV="1">
                <a:off x="4931879" y="5719879"/>
                <a:ext cx="132445" cy="75038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Line 898"/>
              <p:cNvSpPr>
                <a:spLocks noChangeShapeType="1"/>
              </p:cNvSpPr>
              <p:nvPr/>
            </p:nvSpPr>
            <p:spPr bwMode="auto">
              <a:xfrm flipH="1" flipV="1">
                <a:off x="3960617" y="4969495"/>
                <a:ext cx="1015410" cy="1633189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Line 900"/>
              <p:cNvSpPr>
                <a:spLocks noChangeShapeType="1"/>
              </p:cNvSpPr>
              <p:nvPr/>
            </p:nvSpPr>
            <p:spPr bwMode="auto">
              <a:xfrm flipH="1" flipV="1">
                <a:off x="4755286" y="3733568"/>
                <a:ext cx="971262" cy="2251152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Line 901"/>
              <p:cNvSpPr>
                <a:spLocks noChangeShapeType="1"/>
              </p:cNvSpPr>
              <p:nvPr/>
            </p:nvSpPr>
            <p:spPr bwMode="auto">
              <a:xfrm flipH="1" flipV="1">
                <a:off x="5549955" y="4925354"/>
                <a:ext cx="882966" cy="79452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903"/>
              <p:cNvSpPr>
                <a:spLocks noChangeShapeType="1"/>
              </p:cNvSpPr>
              <p:nvPr/>
            </p:nvSpPr>
            <p:spPr bwMode="auto">
              <a:xfrm flipH="1" flipV="1">
                <a:off x="5770697" y="5455037"/>
                <a:ext cx="706372" cy="1015226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Line 905"/>
              <p:cNvSpPr>
                <a:spLocks noChangeShapeType="1"/>
              </p:cNvSpPr>
              <p:nvPr/>
            </p:nvSpPr>
            <p:spPr bwMode="auto">
              <a:xfrm flipV="1">
                <a:off x="2150538" y="4439812"/>
                <a:ext cx="3620159" cy="1942171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Line 906"/>
              <p:cNvSpPr>
                <a:spLocks noChangeShapeType="1"/>
              </p:cNvSpPr>
              <p:nvPr/>
            </p:nvSpPr>
            <p:spPr bwMode="auto">
              <a:xfrm flipV="1">
                <a:off x="3916469" y="3777708"/>
                <a:ext cx="706372" cy="397262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Line 907"/>
              <p:cNvSpPr>
                <a:spLocks noChangeShapeType="1"/>
              </p:cNvSpPr>
              <p:nvPr/>
            </p:nvSpPr>
            <p:spPr bwMode="auto">
              <a:xfrm>
                <a:off x="3916469" y="4219110"/>
                <a:ext cx="1810079" cy="176561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908"/>
              <p:cNvSpPr>
                <a:spLocks noChangeShapeType="1"/>
              </p:cNvSpPr>
              <p:nvPr/>
            </p:nvSpPr>
            <p:spPr bwMode="auto">
              <a:xfrm flipH="1" flipV="1">
                <a:off x="2901059" y="3468726"/>
                <a:ext cx="3576010" cy="2251152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910"/>
              <p:cNvSpPr>
                <a:spLocks noChangeShapeType="1"/>
              </p:cNvSpPr>
              <p:nvPr/>
            </p:nvSpPr>
            <p:spPr bwMode="auto">
              <a:xfrm>
                <a:off x="4799435" y="4395671"/>
                <a:ext cx="1015410" cy="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911"/>
              <p:cNvSpPr>
                <a:spLocks noChangeShapeType="1"/>
              </p:cNvSpPr>
              <p:nvPr/>
            </p:nvSpPr>
            <p:spPr bwMode="auto">
              <a:xfrm flipH="1">
                <a:off x="2945207" y="4351531"/>
                <a:ext cx="1810079" cy="1544909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6" name="Group 4"/>
            <p:cNvGrpSpPr>
              <a:grpSpLocks/>
            </p:cNvGrpSpPr>
            <p:nvPr/>
          </p:nvGrpSpPr>
          <p:grpSpPr bwMode="auto">
            <a:xfrm>
              <a:off x="2184400" y="3365501"/>
              <a:ext cx="4673601" cy="3248024"/>
              <a:chOff x="96" y="144"/>
              <a:chExt cx="5556" cy="3936"/>
            </a:xfrm>
          </p:grpSpPr>
          <p:pic>
            <p:nvPicPr>
              <p:cNvPr id="6" name="Picture 5" descr="nuco_64632026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864" y="3456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7" name="Picture 6" descr="phaif_1248441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984" y="2928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8" name="Picture 7" descr="tjeerd_281007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96" y="3312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9" name="Picture 8" descr="vgasull_23497540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60" y="2784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10" name="Picture 9" descr="vgasull_2513809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976" y="480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11" name="Picture 10" descr="12537899@N00_61998638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44" y="2448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12" name="Picture 11" descr="19654387@N00_12628944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800" y="1680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23748404@N00_69033187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4848" y="3552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14" name="Picture 13" descr="44124324682@N01_17255398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840" y="288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5" name="Picture 14" descr="44124324682@N01_17255466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464" y="384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6" name="Picture 15" descr="44124324682@N01_17255543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312" y="3453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7" name="Picture 16" descr="44124324682@N01_17255642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5184" y="768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8" name="Picture 17" descr="44124324682@N01_17255748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4848" y="2496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9" name="Picture 18" descr="amos_33004438"/>
              <p:cNvPicPr preferRelativeResize="0"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912" y="144"/>
                <a:ext cx="624" cy="468"/>
              </a:xfrm>
              <a:prstGeom prst="rect">
                <a:avLst/>
              </a:prstGeom>
              <a:noFill/>
              <a:ln w="34925">
                <a:miter lim="800000"/>
                <a:headEnd/>
                <a:tailEnd/>
              </a:ln>
            </p:spPr>
          </p:pic>
          <p:pic>
            <p:nvPicPr>
              <p:cNvPr id="20" name="Picture 19" descr="antmoose_35893232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240" y="816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1" name="Picture 20" descr="brodo_1608728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1776" y="2640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2" name="Picture 21" descr="brodo_1608737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4080" y="3600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dannyman_10951122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4080" y="1152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4" name="Picture 23" descr="daryoush_66536317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3024" y="1104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5" name="Picture 24" descr="ekenzie_18947135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2640" y="2592"/>
                <a:ext cx="420" cy="624"/>
              </a:xfrm>
              <a:prstGeom prst="rect">
                <a:avLst/>
              </a:prstGeom>
              <a:noFill/>
            </p:spPr>
          </p:pic>
          <p:pic>
            <p:nvPicPr>
              <p:cNvPr id="26" name="Picture 25" descr="ewanmcdowall_60821586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1152" y="1776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7" name="Picture 26" descr="gauiscaecilius_668314"/>
              <p:cNvPicPr>
                <a:picLocks noChangeAspect="1" noChangeArrowheads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 bwMode="auto">
              <a:xfrm>
                <a:off x="2064" y="960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8" name="Picture 27" descr="kurtnaks_31263284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384" y="1536"/>
                <a:ext cx="417" cy="625"/>
              </a:xfrm>
              <a:prstGeom prst="rect">
                <a:avLst/>
              </a:prstGeom>
              <a:noFill/>
            </p:spPr>
          </p:pic>
          <p:pic>
            <p:nvPicPr>
              <p:cNvPr id="29" name="Picture 28" descr="kurtnaks_31264738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3264" y="2592"/>
                <a:ext cx="417" cy="625"/>
              </a:xfrm>
              <a:prstGeom prst="rect">
                <a:avLst/>
              </a:prstGeom>
              <a:noFill/>
            </p:spPr>
          </p:pic>
          <p:pic>
            <p:nvPicPr>
              <p:cNvPr id="30" name="Picture 29" descr="kurtnaks_31266180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>
                <a:off x="3792" y="1776"/>
                <a:ext cx="625" cy="417"/>
              </a:xfrm>
              <a:prstGeom prst="rect">
                <a:avLst/>
              </a:prstGeom>
              <a:noFill/>
            </p:spPr>
          </p:pic>
          <p:pic>
            <p:nvPicPr>
              <p:cNvPr id="31" name="Picture 30" descr="kurtnaks_31268253"/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2064" y="384"/>
                <a:ext cx="625" cy="417"/>
              </a:xfrm>
              <a:prstGeom prst="rect">
                <a:avLst/>
              </a:prstGeom>
              <a:noFill/>
            </p:spPr>
          </p:pic>
          <p:pic>
            <p:nvPicPr>
              <p:cNvPr id="32" name="Picture 31" descr="maz_13172468"/>
              <p:cNvPicPr>
                <a:picLocks noChangeAspect="1" noChangeArrowheads="1"/>
              </p:cNvPicPr>
              <p:nvPr/>
            </p:nvPicPr>
            <p:blipFill>
              <a:blip r:embed="rId28"/>
              <a:srcRect/>
              <a:stretch>
                <a:fillRect/>
              </a:stretch>
            </p:blipFill>
            <p:spPr bwMode="auto">
              <a:xfrm>
                <a:off x="4080" y="2400"/>
                <a:ext cx="625" cy="417"/>
              </a:xfrm>
              <a:prstGeom prst="rect">
                <a:avLst/>
              </a:prstGeom>
              <a:noFill/>
            </p:spPr>
          </p:pic>
          <p:pic>
            <p:nvPicPr>
              <p:cNvPr id="33" name="Picture 32" descr="mightyjc_22905147"/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>
                <a:off x="1680" y="3456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34" name="Picture 33" descr="mrjennings_7040969"/>
              <p:cNvPicPr>
                <a:picLocks noChangeAspect="1" noChangeArrowheads="1"/>
              </p:cNvPicPr>
              <p:nvPr/>
            </p:nvPicPr>
            <p:blipFill>
              <a:blip r:embed="rId30"/>
              <a:srcRect/>
              <a:stretch>
                <a:fillRect/>
              </a:stretch>
            </p:blipFill>
            <p:spPr bwMode="auto">
              <a:xfrm>
                <a:off x="2352" y="3504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35" name="Picture 34" descr="mrjennings_23299087"/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2160" y="1728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36" name="Picture 35" descr="mrjennings_62624466"/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>
                <a:off x="2928" y="1824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37" name="Picture 36" descr="mscolly_8512764"/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>
                <a:off x="1200" y="816"/>
                <a:ext cx="468" cy="62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69" name="Content Placeholder 2"/>
          <p:cNvSpPr txBox="1">
            <a:spLocks/>
          </p:cNvSpPr>
          <p:nvPr/>
        </p:nvSpPr>
        <p:spPr bwMode="auto">
          <a:xfrm>
            <a:off x="4230624" y="2386584"/>
            <a:ext cx="4797044" cy="351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eaLnBrk="0" hangingPunct="0">
              <a:spcBef>
                <a:spcPct val="20000"/>
              </a:spcBef>
              <a:buClr>
                <a:srgbClr val="0000FF"/>
              </a:buClr>
              <a:buFontTx/>
              <a:buChar char="–"/>
              <a:defRPr/>
            </a:pP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Combines</a:t>
            </a:r>
            <a:r>
              <a:rPr kumimoji="0" lang="en-US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discrete </a:t>
            </a:r>
            <a:r>
              <a:rPr kumimoji="0" lang="en-US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continuous </a:t>
            </a:r>
            <a:r>
              <a:rPr lang="en-US" kern="0" dirty="0" smtClean="0">
                <a:solidFill>
                  <a:srgbClr val="0000FF"/>
                </a:solidFill>
                <a:latin typeface="Calibri"/>
                <a:cs typeface="Calibri"/>
              </a:rPr>
              <a:t>optimization: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00FF"/>
              </a:buClr>
              <a:buFontTx/>
              <a:buChar char="–"/>
              <a:defRPr/>
            </a:pPr>
            <a:r>
              <a:rPr lang="en-US" b="1" kern="0" dirty="0" smtClean="0">
                <a:solidFill>
                  <a:srgbClr val="0000FF"/>
                </a:solidFill>
                <a:latin typeface="Calibri"/>
                <a:cs typeface="Calibri"/>
              </a:rPr>
              <a:t>Discrete optimization		 </a:t>
            </a:r>
            <a:r>
              <a:rPr lang="en-US" kern="0" dirty="0" smtClean="0">
                <a:solidFill>
                  <a:srgbClr val="0000FF"/>
                </a:solidFill>
                <a:latin typeface="Calibri"/>
                <a:cs typeface="Calibri"/>
              </a:rPr>
              <a:t>(loopy belief propagation) with robust energy used to find good initialization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00FF"/>
              </a:buClr>
              <a:buFontTx/>
              <a:buChar char="–"/>
              <a:defRPr/>
            </a:pPr>
            <a:r>
              <a:rPr lang="en-US" b="1" kern="0" dirty="0" smtClean="0">
                <a:solidFill>
                  <a:srgbClr val="0000FF"/>
                </a:solidFill>
                <a:latin typeface="Calibri"/>
                <a:cs typeface="Calibri"/>
              </a:rPr>
              <a:t>Continuous optimization </a:t>
            </a:r>
            <a:r>
              <a:rPr lang="en-US" kern="0" dirty="0" smtClean="0">
                <a:solidFill>
                  <a:srgbClr val="0000FF"/>
                </a:solidFill>
                <a:latin typeface="Calibri"/>
                <a:cs typeface="Calibri"/>
              </a:rPr>
              <a:t>(bundle adjustment) used to refine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34"/>
          <a:srcRect b="19535"/>
          <a:stretch>
            <a:fillRect/>
          </a:stretch>
        </p:blipFill>
        <p:spPr>
          <a:xfrm>
            <a:off x="1257176" y="4507331"/>
            <a:ext cx="2741799" cy="19899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1" name="Rectangle 70"/>
          <p:cNvSpPr/>
          <p:nvPr/>
        </p:nvSpPr>
        <p:spPr>
          <a:xfrm>
            <a:off x="4328160" y="6100155"/>
            <a:ext cx="4681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Clr>
                <a:srgbClr val="0000FF"/>
              </a:buClr>
              <a:defRPr/>
            </a:pPr>
            <a:r>
              <a:rPr lang="en-US" kern="0" dirty="0" smtClean="0">
                <a:latin typeface="Calibri"/>
                <a:cs typeface="Calibri"/>
              </a:rPr>
              <a:t>Related to </a:t>
            </a:r>
            <a:r>
              <a:rPr lang="en-US" b="1" kern="0" dirty="0" err="1" smtClean="0">
                <a:latin typeface="Calibri"/>
                <a:cs typeface="Calibri"/>
              </a:rPr>
              <a:t>FusionFlow</a:t>
            </a:r>
            <a:r>
              <a:rPr lang="en-US" b="1" kern="0" dirty="0" smtClean="0">
                <a:latin typeface="Calibri"/>
                <a:cs typeface="Calibri"/>
              </a:rPr>
              <a:t> </a:t>
            </a:r>
            <a:r>
              <a:rPr lang="en-US" sz="2000" kern="0" dirty="0" smtClean="0">
                <a:solidFill>
                  <a:srgbClr val="1DBB00"/>
                </a:solidFill>
                <a:latin typeface="Calibri"/>
                <a:cs typeface="Calibri"/>
              </a:rPr>
              <a:t>[Lempitsky08]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105049</TotalTime>
  <Words>1297</Words>
  <Application>Microsoft Office PowerPoint</Application>
  <PresentationFormat>On-screen Show (4:3)</PresentationFormat>
  <Paragraphs>285</Paragraphs>
  <Slides>45</Slides>
  <Notes>8</Notes>
  <HiddenSlides>2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Discrete-Continuous Optimization for  Large-scale Structure from Motion</vt:lpstr>
      <vt:lpstr>SfM from Internet Images</vt:lpstr>
      <vt:lpstr>Structure from Motion</vt:lpstr>
      <vt:lpstr>Reconstruction pipeline</vt:lpstr>
      <vt:lpstr>PowerPoint Presentation</vt:lpstr>
      <vt:lpstr>Initializing bundle adjustment</vt:lpstr>
      <vt:lpstr>Batch initialization techniques</vt:lpstr>
      <vt:lpstr>Our approach</vt:lpstr>
      <vt:lpstr>Our approach</vt:lpstr>
      <vt:lpstr>Our approach</vt:lpstr>
      <vt:lpstr>The MRF model</vt:lpstr>
      <vt:lpstr>Constraints on camera pairs </vt:lpstr>
      <vt:lpstr>Constraints on camera pairs </vt:lpstr>
      <vt:lpstr>Constraints on camera pairs </vt:lpstr>
      <vt:lpstr>Prior pose information</vt:lpstr>
      <vt:lpstr>Prior pose information</vt:lpstr>
      <vt:lpstr>Overall optimization problem</vt:lpstr>
      <vt:lpstr>Solving the MRF</vt:lpstr>
      <vt:lpstr>Solving the MRF</vt:lpstr>
      <vt:lpstr>Discrete BP: Rotations</vt:lpstr>
      <vt:lpstr>Discrete BP: Translations</vt:lpstr>
      <vt:lpstr>Our approach</vt:lpstr>
      <vt:lpstr>SfM on unstructured photo collections</vt:lpstr>
      <vt:lpstr>Experimental results</vt:lpstr>
      <vt:lpstr>PowerPoint Presentation</vt:lpstr>
      <vt:lpstr>PowerPoint Presentation</vt:lpstr>
      <vt:lpstr>PowerPoint Presentation</vt:lpstr>
      <vt:lpstr>Ground truth dataset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Running times</vt:lpstr>
      <vt:lpstr>Limitations and future work</vt:lpstr>
      <vt:lpstr>Acknowledgements</vt:lpstr>
      <vt:lpstr>Summary</vt:lpstr>
      <vt:lpstr>Running times detail</vt:lpstr>
      <vt:lpstr>Comparison with IBA</vt:lpstr>
      <vt:lpstr>Dataset details</vt:lpstr>
      <vt:lpstr>Quad results</vt:lpstr>
      <vt:lpstr>PowerPoint Presentation</vt:lpstr>
      <vt:lpstr>PowerPoint Presentation</vt:lpstr>
      <vt:lpstr>PowerPoint Presentation</vt:lpstr>
      <vt:lpstr>Approximation Visualization</vt:lpstr>
    </vt:vector>
  </TitlesOfParts>
  <Company>David Crandall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Feedback Effects between Similarity and Social Influence in Online Communities</dc:title>
  <cp:lastModifiedBy>snavely</cp:lastModifiedBy>
  <cp:revision>257</cp:revision>
  <dcterms:created xsi:type="dcterms:W3CDTF">2011-06-27T00:40:15Z</dcterms:created>
  <dcterms:modified xsi:type="dcterms:W3CDTF">2012-04-14T17:41:06Z</dcterms:modified>
</cp:coreProperties>
</file>